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3" r:id="rId3"/>
    <p:sldId id="284" r:id="rId4"/>
    <p:sldId id="288" r:id="rId5"/>
    <p:sldId id="299" r:id="rId6"/>
    <p:sldId id="296" r:id="rId7"/>
    <p:sldId id="297" r:id="rId8"/>
    <p:sldId id="298" r:id="rId9"/>
  </p:sldIdLst>
  <p:sldSz cx="6858000" cy="9144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84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952" y="-96"/>
      </p:cViewPr>
      <p:guideLst>
        <p:guide orient="horz" pos="3224"/>
        <p:guide pos="223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88" cy="511242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2113" y="1"/>
            <a:ext cx="3075538" cy="511242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D773EA87-BFFA-4526-A2DF-E620A7BF4733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3" y="9721744"/>
            <a:ext cx="3075538" cy="511242"/>
          </a:xfrm>
          <a:prstGeom prst="rect">
            <a:avLst/>
          </a:prstGeom>
        </p:spPr>
        <p:txBody>
          <a:bodyPr lIns="94265" tIns="47133" rIns="94265" bIns="47133"/>
          <a:lstStyle/>
          <a:p>
            <a:fld id="{7C0D65C1-F280-486B-A79E-41DF9439E271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3" y="9721744"/>
            <a:ext cx="3075538" cy="511242"/>
          </a:xfrm>
          <a:prstGeom prst="rect">
            <a:avLst/>
          </a:prstGeom>
        </p:spPr>
        <p:txBody>
          <a:bodyPr lIns="94265" tIns="47133" rIns="94265" bIns="47133"/>
          <a:lstStyle/>
          <a:p>
            <a:fld id="{7C0D65C1-F280-486B-A79E-41DF9439E271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4" y="9721745"/>
            <a:ext cx="3075538" cy="511242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7C0D65C1-F280-486B-A79E-41DF9439E271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3" y="9721744"/>
            <a:ext cx="3075538" cy="511242"/>
          </a:xfrm>
          <a:prstGeom prst="rect">
            <a:avLst/>
          </a:prstGeom>
        </p:spPr>
        <p:txBody>
          <a:bodyPr lIns="94265" tIns="47133" rIns="94265" bIns="47133"/>
          <a:lstStyle/>
          <a:p>
            <a:fld id="{7C0D65C1-F280-486B-A79E-41DF9439E271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uplaza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79" y="785787"/>
            <a:ext cx="2379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smtClean="0"/>
              <a:t>MEGA128_XBee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23724" y="8358215"/>
            <a:ext cx="131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CPUPLAZA</a:t>
            </a:r>
            <a:endParaRPr lang="ko-KR" alt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071942" y="8826532"/>
            <a:ext cx="2643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HY중고딕" pitchFamily="18" charset="-127"/>
                <a:ea typeface="HY중고딕" pitchFamily="18" charset="-127"/>
                <a:hlinkClick r:id="rId3"/>
              </a:rPr>
              <a:t>www.cpuplaza.com</a:t>
            </a:r>
            <a:r>
              <a:rPr kumimoji="0" lang="en-US" altLang="ko-KR" sz="1000">
                <a:latin typeface="HY중고딕" pitchFamily="18" charset="-127"/>
                <a:ea typeface="HY중고딕" pitchFamily="18" charset="-127"/>
              </a:rPr>
              <a:t> </a:t>
            </a:r>
            <a:endParaRPr kumimoji="0" lang="en-US" altLang="ko-KR" sz="1000" dirty="0">
              <a:latin typeface="HY중고딕" pitchFamily="18" charset="-127"/>
              <a:ea typeface="HY중고딕" pitchFamily="18" charset="-127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36" y="3571868"/>
            <a:ext cx="4095752" cy="172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91" y="285720"/>
            <a:ext cx="1446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제</a:t>
            </a:r>
            <a:r>
              <a:rPr lang="ko-KR" altLang="en-US">
                <a:solidFill>
                  <a:schemeClr val="accent1"/>
                </a:solidFill>
              </a:rPr>
              <a:t>품 </a:t>
            </a:r>
            <a:r>
              <a:rPr lang="ko-KR" altLang="en-US" smtClean="0">
                <a:solidFill>
                  <a:schemeClr val="accent1"/>
                </a:solidFill>
              </a:rPr>
              <a:t>소개</a:t>
            </a:r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9" y="714350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mtClean="0"/>
              <a:t>MEGA128_XBee</a:t>
            </a:r>
            <a:r>
              <a:rPr lang="ko-KR" altLang="en-US" sz="1200" smtClean="0"/>
              <a:t>는 </a:t>
            </a:r>
            <a:r>
              <a:rPr lang="en-US" altLang="ko-KR" sz="1200" smtClean="0"/>
              <a:t>Digi MaxStream</a:t>
            </a:r>
            <a:r>
              <a:rPr lang="ko-KR" altLang="en-US" sz="1200" smtClean="0"/>
              <a:t>사의 지그비 모듈</a:t>
            </a:r>
            <a:r>
              <a:rPr lang="en-US" altLang="ko-KR" sz="1200" smtClean="0"/>
              <a:t>(XBee Series)</a:t>
            </a:r>
            <a:r>
              <a:rPr lang="ko-KR" altLang="en-US" sz="1200" smtClean="0"/>
              <a:t>를  </a:t>
            </a:r>
            <a:r>
              <a:rPr lang="en-US" altLang="ko-KR" sz="1200" smtClean="0"/>
              <a:t>Atmega128</a:t>
            </a:r>
            <a:r>
              <a:rPr lang="ko-KR" altLang="en-US" sz="1200" smtClean="0"/>
              <a:t>과</a:t>
            </a:r>
            <a:endParaRPr lang="en-US" altLang="ko-KR" sz="1200" smtClean="0"/>
          </a:p>
          <a:p>
            <a:r>
              <a:rPr lang="ko-KR" altLang="en-US" sz="1200" smtClean="0"/>
              <a:t>연결 하여 </a:t>
            </a:r>
            <a:r>
              <a:rPr lang="en-US" altLang="ko-KR" sz="1200" smtClean="0"/>
              <a:t>ZigBee </a:t>
            </a:r>
            <a:r>
              <a:rPr lang="ko-KR" altLang="en-US" sz="1200" smtClean="0"/>
              <a:t>통신을 지원 합니다</a:t>
            </a:r>
            <a:r>
              <a:rPr lang="en-US" altLang="ko-KR" sz="120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91" y="1357290"/>
            <a:ext cx="1446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제</a:t>
            </a:r>
            <a:r>
              <a:rPr lang="ko-KR" altLang="en-US">
                <a:solidFill>
                  <a:schemeClr val="accent1"/>
                </a:solidFill>
              </a:rPr>
              <a:t>품 </a:t>
            </a:r>
            <a:r>
              <a:rPr lang="ko-KR" altLang="en-US" smtClean="0">
                <a:solidFill>
                  <a:schemeClr val="accent1"/>
                </a:solidFill>
              </a:rPr>
              <a:t>특</a:t>
            </a:r>
            <a:r>
              <a:rPr lang="ko-KR" altLang="en-US">
                <a:solidFill>
                  <a:schemeClr val="accent1"/>
                </a:solidFill>
              </a:rPr>
              <a:t>징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9" y="1714480"/>
            <a:ext cx="6357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mtClean="0"/>
              <a:t>- </a:t>
            </a:r>
            <a:r>
              <a:rPr lang="ko-KR" altLang="en-US" sz="1200" smtClean="0"/>
              <a:t>전원 </a:t>
            </a:r>
            <a:r>
              <a:rPr lang="en-US" altLang="ko-KR" sz="1200" smtClean="0"/>
              <a:t>: </a:t>
            </a:r>
            <a:r>
              <a:rPr lang="ko-KR" altLang="en-US" sz="1200" smtClean="0"/>
              <a:t>외부 </a:t>
            </a:r>
            <a:r>
              <a:rPr lang="en-US" altLang="ko-KR" sz="1200" smtClean="0"/>
              <a:t>DC 5.0V</a:t>
            </a:r>
          </a:p>
          <a:p>
            <a:pPr>
              <a:buFontTx/>
              <a:buChar char="-"/>
            </a:pPr>
            <a:r>
              <a:rPr lang="en-US" altLang="ko-KR" sz="1200" smtClean="0"/>
              <a:t> ZigBee </a:t>
            </a:r>
            <a:r>
              <a:rPr lang="ko-KR" altLang="en-US" sz="1200" smtClean="0"/>
              <a:t>모듈</a:t>
            </a:r>
            <a:r>
              <a:rPr lang="en-US" altLang="ko-KR" sz="1200" smtClean="0"/>
              <a:t>(XBee Series)</a:t>
            </a:r>
            <a:r>
              <a:rPr lang="ko-KR" altLang="en-US" sz="1200" smtClean="0"/>
              <a:t>과 </a:t>
            </a:r>
            <a:r>
              <a:rPr lang="en-US" altLang="ko-KR" sz="1200" smtClean="0"/>
              <a:t>COM2</a:t>
            </a:r>
            <a:r>
              <a:rPr lang="ko-KR" altLang="en-US" sz="1200" smtClean="0"/>
              <a:t>를 통해 연결</a:t>
            </a:r>
            <a:r>
              <a:rPr lang="en-US" altLang="ko-KR" sz="1200" smtClean="0"/>
              <a:t> </a:t>
            </a:r>
          </a:p>
          <a:p>
            <a:r>
              <a:rPr lang="en-US" altLang="ko-KR" sz="1200" smtClean="0"/>
              <a:t>- Atmega128 CPU </a:t>
            </a:r>
            <a:r>
              <a:rPr lang="ko-KR" altLang="en-US" sz="1200" smtClean="0"/>
              <a:t>모든 </a:t>
            </a:r>
            <a:r>
              <a:rPr lang="en-US" altLang="ko-KR" sz="1200" smtClean="0"/>
              <a:t>I/O 1</a:t>
            </a:r>
            <a:r>
              <a:rPr lang="ko-KR" altLang="en-US" sz="1200" smtClean="0"/>
              <a:t>열 헤더 지원</a:t>
            </a:r>
            <a:endParaRPr lang="en-US" altLang="ko-KR" sz="1200" smtClean="0"/>
          </a:p>
          <a:p>
            <a:r>
              <a:rPr lang="en-US" altLang="ko-KR" sz="1200" smtClean="0"/>
              <a:t>- RS232 2PORT </a:t>
            </a:r>
            <a:r>
              <a:rPr lang="ko-KR" altLang="en-US" sz="1200" smtClean="0"/>
              <a:t>별도 지원</a:t>
            </a:r>
            <a:r>
              <a:rPr lang="en-US" altLang="ko-KR" sz="1200" smtClean="0"/>
              <a:t>(COM2</a:t>
            </a:r>
            <a:r>
              <a:rPr lang="ko-KR" altLang="en-US" sz="1200" smtClean="0"/>
              <a:t>는 </a:t>
            </a:r>
            <a:r>
              <a:rPr lang="en-US" altLang="ko-KR" sz="1200" smtClean="0"/>
              <a:t>ZigBee</a:t>
            </a:r>
            <a:r>
              <a:rPr lang="ko-KR" altLang="en-US" sz="1200" smtClean="0"/>
              <a:t>모듈과 점퍼로 선택</a:t>
            </a:r>
            <a:r>
              <a:rPr lang="en-US" altLang="ko-KR" sz="1200" smtClean="0"/>
              <a:t>)</a:t>
            </a:r>
          </a:p>
          <a:p>
            <a:r>
              <a:rPr lang="en-US" altLang="ko-KR" sz="1200" smtClean="0"/>
              <a:t>- ZigBee </a:t>
            </a:r>
            <a:r>
              <a:rPr lang="ko-KR" altLang="en-US" sz="1200" smtClean="0"/>
              <a:t>테스트 프로그램 예제 소스 제공</a:t>
            </a:r>
            <a:endParaRPr lang="en-US" altLang="ko-K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290" y="214283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제</a:t>
            </a:r>
            <a:r>
              <a:rPr lang="ko-KR" altLang="en-US">
                <a:solidFill>
                  <a:schemeClr val="accent1"/>
                </a:solidFill>
              </a:rPr>
              <a:t>품 </a:t>
            </a:r>
            <a:r>
              <a:rPr lang="ko-KR" altLang="en-US" smtClean="0">
                <a:solidFill>
                  <a:schemeClr val="accent1"/>
                </a:solidFill>
              </a:rPr>
              <a:t>사양</a:t>
            </a:r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785927" y="1928794"/>
            <a:ext cx="571503" cy="6429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785926" y="2002293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 COM1</a:t>
            </a:r>
          </a:p>
          <a:p>
            <a:r>
              <a:rPr lang="en-US" altLang="ko-KR" sz="900" smtClean="0"/>
              <a:t>RS-232</a:t>
            </a:r>
            <a:endParaRPr lang="ko-KR" altLang="en-US" sz="900"/>
          </a:p>
        </p:txBody>
      </p:sp>
      <p:sp>
        <p:nvSpPr>
          <p:cNvPr id="31" name="직사각형 30"/>
          <p:cNvSpPr/>
          <p:nvPr/>
        </p:nvSpPr>
        <p:spPr>
          <a:xfrm>
            <a:off x="3000372" y="1871559"/>
            <a:ext cx="714380" cy="9859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3000372" y="220240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Atmega128</a:t>
            </a:r>
          </a:p>
          <a:p>
            <a:r>
              <a:rPr lang="en-US" altLang="ko-KR" sz="900" smtClean="0"/>
              <a:t> (16M/5V)</a:t>
            </a:r>
            <a:endParaRPr lang="ko-KR" altLang="en-US" sz="900"/>
          </a:p>
        </p:txBody>
      </p:sp>
      <p:sp>
        <p:nvSpPr>
          <p:cNvPr id="42" name="왼쪽/오른쪽 화살표 41"/>
          <p:cNvSpPr/>
          <p:nvPr/>
        </p:nvSpPr>
        <p:spPr>
          <a:xfrm flipV="1">
            <a:off x="2457443" y="2143106"/>
            <a:ext cx="428628" cy="214315"/>
          </a:xfrm>
          <a:prstGeom prst="left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1733539" y="3295943"/>
            <a:ext cx="909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DC5V--&gt;3.3V</a:t>
            </a:r>
          </a:p>
          <a:p>
            <a:r>
              <a:rPr lang="en-US" altLang="ko-KR" sz="900" smtClean="0"/>
              <a:t>(500mA)</a:t>
            </a:r>
            <a:endParaRPr lang="ko-KR" altLang="en-US" sz="900"/>
          </a:p>
        </p:txBody>
      </p:sp>
      <p:sp>
        <p:nvSpPr>
          <p:cNvPr id="53" name="직사각형 52"/>
          <p:cNvSpPr/>
          <p:nvPr/>
        </p:nvSpPr>
        <p:spPr>
          <a:xfrm>
            <a:off x="1785927" y="3308086"/>
            <a:ext cx="785818" cy="36156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직사각형 94"/>
          <p:cNvSpPr/>
          <p:nvPr/>
        </p:nvSpPr>
        <p:spPr>
          <a:xfrm>
            <a:off x="1643051" y="1312197"/>
            <a:ext cx="3571900" cy="2571768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위쪽 화살표 96"/>
          <p:cNvSpPr/>
          <p:nvPr/>
        </p:nvSpPr>
        <p:spPr>
          <a:xfrm>
            <a:off x="3286124" y="4098279"/>
            <a:ext cx="214314" cy="285752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rgbClr val="FF0000"/>
              </a:solidFill>
            </a:endParaRPr>
          </a:p>
        </p:txBody>
      </p:sp>
      <p:pic>
        <p:nvPicPr>
          <p:cNvPr id="98" name="Picture 39" descr="컴퓨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448" y="1888078"/>
            <a:ext cx="757392" cy="6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9" name="직선 연결선 98"/>
          <p:cNvCxnSpPr/>
          <p:nvPr/>
        </p:nvCxnSpPr>
        <p:spPr>
          <a:xfrm>
            <a:off x="1123935" y="2240891"/>
            <a:ext cx="500066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071546" y="2010059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RS-232</a:t>
            </a:r>
          </a:p>
        </p:txBody>
      </p:sp>
      <p:cxnSp>
        <p:nvCxnSpPr>
          <p:cNvPr id="105" name="직선 연결선 104"/>
          <p:cNvCxnSpPr/>
          <p:nvPr/>
        </p:nvCxnSpPr>
        <p:spPr>
          <a:xfrm>
            <a:off x="857232" y="3428992"/>
            <a:ext cx="785818" cy="1588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000108" y="3220129"/>
            <a:ext cx="500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DC5V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571612" y="1097883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MEGA128_XBee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285729" y="251450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smtClean="0"/>
              <a:t>하이퍼터미널</a:t>
            </a:r>
            <a:endParaRPr lang="en-US" altLang="ko-KR" sz="900" smtClean="0"/>
          </a:p>
          <a:p>
            <a:r>
              <a:rPr lang="en-US" altLang="ko-KR" sz="900" smtClean="0"/>
              <a:t>(19200,N,8,1)</a:t>
            </a:r>
          </a:p>
        </p:txBody>
      </p:sp>
      <p:sp>
        <p:nvSpPr>
          <p:cNvPr id="121" name="직사각형 120"/>
          <p:cNvSpPr/>
          <p:nvPr/>
        </p:nvSpPr>
        <p:spPr>
          <a:xfrm>
            <a:off x="2357430" y="1379259"/>
            <a:ext cx="2071702" cy="21869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왼쪽/오른쪽 화살표 121"/>
          <p:cNvSpPr/>
          <p:nvPr/>
        </p:nvSpPr>
        <p:spPr>
          <a:xfrm rot="16200000" flipV="1">
            <a:off x="3263381" y="1679986"/>
            <a:ext cx="210861" cy="120373"/>
          </a:xfrm>
          <a:prstGeom prst="left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2357430" y="1383635"/>
            <a:ext cx="2286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 CPU I/O PORT(1*32 2.54mm) J1/J2</a:t>
            </a:r>
            <a:endParaRPr lang="ko-KR" altLang="en-US" sz="800"/>
          </a:p>
        </p:txBody>
      </p:sp>
      <p:cxnSp>
        <p:nvCxnSpPr>
          <p:cNvPr id="209" name="직선 화살표 연결선 208"/>
          <p:cNvCxnSpPr/>
          <p:nvPr/>
        </p:nvCxnSpPr>
        <p:spPr>
          <a:xfrm>
            <a:off x="4500570" y="6070610"/>
            <a:ext cx="57150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5000637" y="5957897"/>
            <a:ext cx="928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CPU PORT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1071546" y="5571002"/>
            <a:ext cx="7858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smtClean="0"/>
              <a:t>Reset S/W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1857364" y="2311198"/>
            <a:ext cx="4286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 J5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312166" y="571473"/>
            <a:ext cx="1830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1. </a:t>
            </a:r>
            <a:r>
              <a:rPr lang="ko-KR" altLang="en-US" sz="1400" smtClean="0"/>
              <a:t>제품</a:t>
            </a:r>
            <a:r>
              <a:rPr lang="en-US" altLang="ko-KR" sz="1400" smtClean="0"/>
              <a:t> </a:t>
            </a:r>
            <a:r>
              <a:rPr lang="ko-KR" altLang="en-US" sz="1400" smtClean="0"/>
              <a:t>구성 및 명칭</a:t>
            </a:r>
            <a:endParaRPr lang="ko-KR" altLang="en-US" sz="1400"/>
          </a:p>
        </p:txBody>
      </p:sp>
      <p:sp>
        <p:nvSpPr>
          <p:cNvPr id="101" name="직사각형 100"/>
          <p:cNvSpPr/>
          <p:nvPr/>
        </p:nvSpPr>
        <p:spPr>
          <a:xfrm>
            <a:off x="4500570" y="2998103"/>
            <a:ext cx="642942" cy="64407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TextBox 102"/>
          <p:cNvSpPr txBox="1"/>
          <p:nvPr/>
        </p:nvSpPr>
        <p:spPr>
          <a:xfrm>
            <a:off x="4572008" y="307067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 COM2</a:t>
            </a:r>
          </a:p>
          <a:p>
            <a:r>
              <a:rPr lang="en-US" altLang="ko-KR" sz="900" smtClean="0"/>
              <a:t>RS-232</a:t>
            </a:r>
            <a:endParaRPr lang="ko-KR" altLang="en-US" sz="900"/>
          </a:p>
        </p:txBody>
      </p:sp>
      <p:sp>
        <p:nvSpPr>
          <p:cNvPr id="125" name="TextBox 124"/>
          <p:cNvSpPr txBox="1"/>
          <p:nvPr/>
        </p:nvSpPr>
        <p:spPr>
          <a:xfrm>
            <a:off x="4643446" y="3426731"/>
            <a:ext cx="4286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 J6</a:t>
            </a:r>
          </a:p>
        </p:txBody>
      </p:sp>
      <p:cxnSp>
        <p:nvCxnSpPr>
          <p:cNvPr id="127" name="직선 연결선 126"/>
          <p:cNvCxnSpPr/>
          <p:nvPr/>
        </p:nvCxnSpPr>
        <p:spPr>
          <a:xfrm>
            <a:off x="3714752" y="2143108"/>
            <a:ext cx="14287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4071942" y="3142109"/>
            <a:ext cx="214314" cy="4286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6" name="직선 연결선 135"/>
          <p:cNvCxnSpPr/>
          <p:nvPr/>
        </p:nvCxnSpPr>
        <p:spPr>
          <a:xfrm rot="10800000" flipH="1">
            <a:off x="4071942" y="3284985"/>
            <a:ext cx="21431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/>
          <p:cNvCxnSpPr/>
          <p:nvPr/>
        </p:nvCxnSpPr>
        <p:spPr>
          <a:xfrm rot="10800000" flipH="1">
            <a:off x="4071942" y="3427861"/>
            <a:ext cx="21431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3929066" y="3570738"/>
            <a:ext cx="5715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RX_SEL</a:t>
            </a:r>
          </a:p>
        </p:txBody>
      </p:sp>
      <p:sp>
        <p:nvSpPr>
          <p:cNvPr id="139" name="직사각형 138"/>
          <p:cNvSpPr/>
          <p:nvPr/>
        </p:nvSpPr>
        <p:spPr>
          <a:xfrm>
            <a:off x="4500570" y="1928794"/>
            <a:ext cx="642942" cy="6429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4500570" y="2000232"/>
            <a:ext cx="7143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 COM2</a:t>
            </a:r>
            <a:endParaRPr lang="en-US" altLang="ko-KR" sz="900"/>
          </a:p>
          <a:p>
            <a:r>
              <a:rPr lang="en-US" altLang="ko-KR" sz="900" smtClean="0"/>
              <a:t>TTL-232</a:t>
            </a:r>
          </a:p>
          <a:p>
            <a:r>
              <a:rPr lang="en-US" altLang="ko-KR" sz="900" smtClean="0"/>
              <a:t>(DC3.3V)</a:t>
            </a:r>
          </a:p>
        </p:txBody>
      </p:sp>
      <p:cxnSp>
        <p:nvCxnSpPr>
          <p:cNvPr id="143" name="직선 연결선 142"/>
          <p:cNvCxnSpPr/>
          <p:nvPr/>
        </p:nvCxnSpPr>
        <p:spPr>
          <a:xfrm rot="5400000">
            <a:off x="3251199" y="2749537"/>
            <a:ext cx="121444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/>
          <p:cNvCxnSpPr>
            <a:endCxn id="133" idx="1"/>
          </p:cNvCxnSpPr>
          <p:nvPr/>
        </p:nvCxnSpPr>
        <p:spPr>
          <a:xfrm>
            <a:off x="3857628" y="3356423"/>
            <a:ext cx="21431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/>
          <p:cNvCxnSpPr/>
          <p:nvPr/>
        </p:nvCxnSpPr>
        <p:spPr>
          <a:xfrm>
            <a:off x="4286256" y="3499299"/>
            <a:ext cx="21431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연결선 153"/>
          <p:cNvCxnSpPr/>
          <p:nvPr/>
        </p:nvCxnSpPr>
        <p:spPr>
          <a:xfrm rot="5400000" flipH="1" flipV="1">
            <a:off x="3536554" y="2821372"/>
            <a:ext cx="785817" cy="7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/>
          <p:cNvCxnSpPr/>
          <p:nvPr/>
        </p:nvCxnSpPr>
        <p:spPr>
          <a:xfrm>
            <a:off x="3929066" y="3213547"/>
            <a:ext cx="14287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연결선 165"/>
          <p:cNvCxnSpPr/>
          <p:nvPr/>
        </p:nvCxnSpPr>
        <p:spPr>
          <a:xfrm>
            <a:off x="3929066" y="2428860"/>
            <a:ext cx="57150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3805240" y="3193367"/>
            <a:ext cx="357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RX</a:t>
            </a:r>
          </a:p>
        </p:txBody>
      </p:sp>
      <p:cxnSp>
        <p:nvCxnSpPr>
          <p:cNvPr id="171" name="직선 연결선 170"/>
          <p:cNvCxnSpPr/>
          <p:nvPr/>
        </p:nvCxnSpPr>
        <p:spPr>
          <a:xfrm>
            <a:off x="3714752" y="2071670"/>
            <a:ext cx="785818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/>
          <p:cNvCxnSpPr/>
          <p:nvPr/>
        </p:nvCxnSpPr>
        <p:spPr>
          <a:xfrm rot="5400000">
            <a:off x="3715546" y="2713818"/>
            <a:ext cx="128588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/>
          <p:cNvCxnSpPr/>
          <p:nvPr/>
        </p:nvCxnSpPr>
        <p:spPr>
          <a:xfrm>
            <a:off x="4357694" y="3356423"/>
            <a:ext cx="14287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3705227" y="1885931"/>
            <a:ext cx="357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TX</a:t>
            </a:r>
          </a:p>
        </p:txBody>
      </p:sp>
      <p:sp>
        <p:nvSpPr>
          <p:cNvPr id="204" name="타원 203"/>
          <p:cNvSpPr/>
          <p:nvPr/>
        </p:nvSpPr>
        <p:spPr>
          <a:xfrm>
            <a:off x="4152905" y="3318322"/>
            <a:ext cx="71438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타원 204"/>
          <p:cNvSpPr/>
          <p:nvPr/>
        </p:nvSpPr>
        <p:spPr>
          <a:xfrm>
            <a:off x="4152905" y="3461197"/>
            <a:ext cx="71438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6" name="타원 205"/>
          <p:cNvSpPr/>
          <p:nvPr/>
        </p:nvSpPr>
        <p:spPr>
          <a:xfrm>
            <a:off x="4152905" y="3180209"/>
            <a:ext cx="71438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802" y="4714876"/>
            <a:ext cx="3000396" cy="124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4" name="TextBox 213"/>
          <p:cNvSpPr txBox="1"/>
          <p:nvPr/>
        </p:nvSpPr>
        <p:spPr>
          <a:xfrm>
            <a:off x="1285860" y="4993636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smtClean="0"/>
              <a:t>ISP</a:t>
            </a:r>
          </a:p>
        </p:txBody>
      </p:sp>
      <p:cxnSp>
        <p:nvCxnSpPr>
          <p:cNvPr id="215" name="직선 화살표 연결선 214"/>
          <p:cNvCxnSpPr/>
          <p:nvPr/>
        </p:nvCxnSpPr>
        <p:spPr>
          <a:xfrm>
            <a:off x="1785925" y="5100644"/>
            <a:ext cx="21431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1285860" y="4786314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smtClean="0"/>
              <a:t>JTAG</a:t>
            </a:r>
          </a:p>
        </p:txBody>
      </p:sp>
      <p:cxnSp>
        <p:nvCxnSpPr>
          <p:cNvPr id="219" name="직선 화살표 연결선 218"/>
          <p:cNvCxnSpPr/>
          <p:nvPr/>
        </p:nvCxnSpPr>
        <p:spPr>
          <a:xfrm>
            <a:off x="1785925" y="4908551"/>
            <a:ext cx="500066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1285860" y="5357818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smtClean="0"/>
              <a:t>DC-5V</a:t>
            </a:r>
          </a:p>
        </p:txBody>
      </p:sp>
      <p:cxnSp>
        <p:nvCxnSpPr>
          <p:cNvPr id="222" name="직선 화살표 연결선 221"/>
          <p:cNvCxnSpPr/>
          <p:nvPr/>
        </p:nvCxnSpPr>
        <p:spPr>
          <a:xfrm>
            <a:off x="1785925" y="5464827"/>
            <a:ext cx="21431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/>
          <p:nvPr/>
        </p:nvCxnSpPr>
        <p:spPr>
          <a:xfrm>
            <a:off x="1785926" y="5643570"/>
            <a:ext cx="21431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 rot="5400000">
            <a:off x="4429926" y="6000759"/>
            <a:ext cx="142083" cy="7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/>
          <p:nvPr/>
        </p:nvCxnSpPr>
        <p:spPr>
          <a:xfrm>
            <a:off x="4500570" y="4610100"/>
            <a:ext cx="57150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연결선 228"/>
          <p:cNvCxnSpPr/>
          <p:nvPr/>
        </p:nvCxnSpPr>
        <p:spPr>
          <a:xfrm rot="5400000">
            <a:off x="4429925" y="4688535"/>
            <a:ext cx="142083" cy="7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5000637" y="4500562"/>
            <a:ext cx="928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CPU PORT</a:t>
            </a:r>
          </a:p>
        </p:txBody>
      </p:sp>
      <p:cxnSp>
        <p:nvCxnSpPr>
          <p:cNvPr id="235" name="직선 화살표 연결선 234"/>
          <p:cNvCxnSpPr/>
          <p:nvPr/>
        </p:nvCxnSpPr>
        <p:spPr>
          <a:xfrm>
            <a:off x="4867284" y="5113336"/>
            <a:ext cx="204790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/>
          <p:cNvSpPr txBox="1"/>
          <p:nvPr/>
        </p:nvSpPr>
        <p:spPr>
          <a:xfrm>
            <a:off x="5000637" y="498157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COM2(RS232)</a:t>
            </a:r>
          </a:p>
          <a:p>
            <a:endParaRPr lang="en-US" altLang="ko-KR" sz="900" smtClean="0"/>
          </a:p>
          <a:p>
            <a:endParaRPr lang="en-US" altLang="ko-KR" sz="900" smtClean="0"/>
          </a:p>
          <a:p>
            <a:r>
              <a:rPr lang="en-US" altLang="ko-KR" sz="900" smtClean="0"/>
              <a:t>COM1(RS232)</a:t>
            </a:r>
          </a:p>
        </p:txBody>
      </p:sp>
      <p:cxnSp>
        <p:nvCxnSpPr>
          <p:cNvPr id="238" name="직선 화살표 연결선 237"/>
          <p:cNvCxnSpPr/>
          <p:nvPr/>
        </p:nvCxnSpPr>
        <p:spPr>
          <a:xfrm>
            <a:off x="4867284" y="5499106"/>
            <a:ext cx="204790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16" y="1357290"/>
            <a:ext cx="642942" cy="68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91" y="2037972"/>
            <a:ext cx="428628" cy="60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86453" y="2714612"/>
            <a:ext cx="507210" cy="56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3" name="직선 연결선 72"/>
          <p:cNvCxnSpPr/>
          <p:nvPr/>
        </p:nvCxnSpPr>
        <p:spPr>
          <a:xfrm>
            <a:off x="5214950" y="2214546"/>
            <a:ext cx="500066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/>
          <p:cNvCxnSpPr/>
          <p:nvPr/>
        </p:nvCxnSpPr>
        <p:spPr>
          <a:xfrm rot="5400000">
            <a:off x="4894273" y="2393141"/>
            <a:ext cx="1213652" cy="7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5500702" y="3000364"/>
            <a:ext cx="214314" cy="1588"/>
          </a:xfrm>
          <a:prstGeom prst="line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>
            <a:off x="5500702" y="1785918"/>
            <a:ext cx="214314" cy="1588"/>
          </a:xfrm>
          <a:prstGeom prst="line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5715016" y="1357290"/>
            <a:ext cx="642942" cy="1928826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5643578" y="1142976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XBee </a:t>
            </a:r>
            <a:r>
              <a:rPr lang="ko-KR" altLang="en-US" sz="900" smtClean="0"/>
              <a:t>모듈</a:t>
            </a:r>
            <a:endParaRPr lang="en-US" altLang="ko-KR" sz="900" smtClean="0"/>
          </a:p>
        </p:txBody>
      </p:sp>
      <p:cxnSp>
        <p:nvCxnSpPr>
          <p:cNvPr id="79" name="직선 화살표 연결선 78"/>
          <p:cNvCxnSpPr/>
          <p:nvPr/>
        </p:nvCxnSpPr>
        <p:spPr>
          <a:xfrm rot="10800000">
            <a:off x="3429000" y="4643438"/>
            <a:ext cx="285752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 rot="16200000" flipH="1">
            <a:off x="3536158" y="4822031"/>
            <a:ext cx="357188" cy="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928802" y="4529137"/>
            <a:ext cx="16430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COM2,XBee </a:t>
            </a:r>
            <a:r>
              <a:rPr lang="ko-KR" altLang="en-US" sz="900" smtClean="0"/>
              <a:t>모듈 통신 선택</a:t>
            </a:r>
            <a:endParaRPr lang="en-US" altLang="ko-KR" sz="900" smtClean="0"/>
          </a:p>
        </p:txBody>
      </p:sp>
      <p:sp>
        <p:nvSpPr>
          <p:cNvPr id="82" name="TextBox 81"/>
          <p:cNvSpPr txBox="1"/>
          <p:nvPr/>
        </p:nvSpPr>
        <p:spPr>
          <a:xfrm>
            <a:off x="4000504" y="2927795"/>
            <a:ext cx="357190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JP1</a:t>
            </a:r>
          </a:p>
        </p:txBody>
      </p:sp>
      <p:cxnSp>
        <p:nvCxnSpPr>
          <p:cNvPr id="96" name="직선 연결선 95"/>
          <p:cNvCxnSpPr/>
          <p:nvPr/>
        </p:nvCxnSpPr>
        <p:spPr>
          <a:xfrm>
            <a:off x="5267339" y="3498842"/>
            <a:ext cx="500066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214950" y="3268010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RS-232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표 136"/>
          <p:cNvGraphicFramePr>
            <a:graphicFrameLocks noGrp="1"/>
          </p:cNvGraphicFramePr>
          <p:nvPr/>
        </p:nvGraphicFramePr>
        <p:xfrm>
          <a:off x="609598" y="1016620"/>
          <a:ext cx="1033453" cy="669617"/>
        </p:xfrm>
        <a:graphic>
          <a:graphicData uri="http://schemas.openxmlformats.org/drawingml/2006/table">
            <a:tbl>
              <a:tblPr/>
              <a:tblGrid>
                <a:gridCol w="461949"/>
                <a:gridCol w="571504"/>
              </a:tblGrid>
              <a:tr h="242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DC5V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6" name="TextBox 175"/>
          <p:cNvSpPr txBox="1"/>
          <p:nvPr/>
        </p:nvSpPr>
        <p:spPr>
          <a:xfrm>
            <a:off x="500042" y="785787"/>
            <a:ext cx="15335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PCON1 : DC </a:t>
            </a:r>
            <a:r>
              <a:rPr lang="ko-KR" altLang="en-US" sz="900" smtClean="0"/>
              <a:t>전원 입력</a:t>
            </a:r>
            <a:endParaRPr lang="en-US" altLang="ko-KR" sz="90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12167" y="335134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2. </a:t>
            </a:r>
            <a:r>
              <a:rPr lang="ko-KR" altLang="en-US" sz="1400" smtClean="0"/>
              <a:t>커넥터</a:t>
            </a:r>
            <a:r>
              <a:rPr lang="en-US" altLang="ko-KR" sz="1400" smtClean="0"/>
              <a:t> </a:t>
            </a:r>
            <a:r>
              <a:rPr lang="ko-KR" altLang="en-US" sz="1400" smtClean="0"/>
              <a:t>기능</a:t>
            </a:r>
            <a:r>
              <a:rPr lang="en-US" altLang="ko-KR" sz="1400" smtClean="0"/>
              <a:t> </a:t>
            </a:r>
            <a:r>
              <a:rPr lang="ko-KR" altLang="en-US" sz="1400" smtClean="0"/>
              <a:t>및 사양</a:t>
            </a:r>
            <a:endParaRPr lang="ko-KR" altLang="en-US" sz="1400"/>
          </a:p>
        </p:txBody>
      </p:sp>
      <p:sp>
        <p:nvSpPr>
          <p:cNvPr id="76" name="TextBox 75"/>
          <p:cNvSpPr txBox="1"/>
          <p:nvPr/>
        </p:nvSpPr>
        <p:spPr>
          <a:xfrm>
            <a:off x="1857364" y="769268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J3 : ISP</a:t>
            </a:r>
          </a:p>
        </p:txBody>
      </p:sp>
      <p:graphicFrame>
        <p:nvGraphicFramePr>
          <p:cNvPr id="77" name="표 76"/>
          <p:cNvGraphicFramePr>
            <a:graphicFrameLocks noGrp="1"/>
          </p:cNvGraphicFramePr>
          <p:nvPr/>
        </p:nvGraphicFramePr>
        <p:xfrm>
          <a:off x="1966920" y="1000101"/>
          <a:ext cx="1242910" cy="1510941"/>
        </p:xfrm>
        <a:graphic>
          <a:graphicData uri="http://schemas.openxmlformats.org/drawingml/2006/table">
            <a:tbl>
              <a:tblPr/>
              <a:tblGrid>
                <a:gridCol w="533387"/>
                <a:gridCol w="709523"/>
              </a:tblGrid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MISO(TXD)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VCC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  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SCK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MOSI(RXD)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RST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3500438" y="762343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J4 : JTAG</a:t>
            </a:r>
          </a:p>
        </p:txBody>
      </p:sp>
      <p:graphicFrame>
        <p:nvGraphicFramePr>
          <p:cNvPr id="80" name="표 79"/>
          <p:cNvGraphicFramePr>
            <a:graphicFrameLocks noGrp="1"/>
          </p:cNvGraphicFramePr>
          <p:nvPr/>
        </p:nvGraphicFramePr>
        <p:xfrm>
          <a:off x="3609993" y="993176"/>
          <a:ext cx="1242910" cy="2364381"/>
        </p:xfrm>
        <a:graphic>
          <a:graphicData uri="http://schemas.openxmlformats.org/drawingml/2006/table">
            <a:tbl>
              <a:tblPr/>
              <a:tblGrid>
                <a:gridCol w="533387"/>
                <a:gridCol w="709523"/>
              </a:tblGrid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TCK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  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TDO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VCC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TMS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RST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VCC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N.C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TDI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4899" y="3684620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J5 : COM1-RS232</a:t>
            </a:r>
          </a:p>
        </p:txBody>
      </p:sp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614454" y="3915453"/>
          <a:ext cx="1242910" cy="870861"/>
        </p:xfrm>
        <a:graphic>
          <a:graphicData uri="http://schemas.openxmlformats.org/drawingml/2006/table">
            <a:tbl>
              <a:tblPr/>
              <a:tblGrid>
                <a:gridCol w="533387"/>
                <a:gridCol w="709523"/>
              </a:tblGrid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ERXD0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  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ETXD0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097" y="3684620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J6 : COM2-RS232</a:t>
            </a:r>
          </a:p>
        </p:txBody>
      </p:sp>
      <p:graphicFrame>
        <p:nvGraphicFramePr>
          <p:cNvPr id="20" name="표 19"/>
          <p:cNvGraphicFramePr>
            <a:graphicFrameLocks noGrp="1"/>
          </p:cNvGraphicFramePr>
          <p:nvPr/>
        </p:nvGraphicFramePr>
        <p:xfrm>
          <a:off x="2114652" y="3915453"/>
          <a:ext cx="1242910" cy="870861"/>
        </p:xfrm>
        <a:graphic>
          <a:graphicData uri="http://schemas.openxmlformats.org/drawingml/2006/table">
            <a:tbl>
              <a:tblPr/>
              <a:tblGrid>
                <a:gridCol w="533387"/>
                <a:gridCol w="709523"/>
              </a:tblGrid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ERXD1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  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ETXD1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61925" y="428596"/>
            <a:ext cx="1785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J1 : CPU PORT</a:t>
            </a:r>
          </a:p>
        </p:txBody>
      </p: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571480" y="674694"/>
          <a:ext cx="1500198" cy="7543800"/>
        </p:xfrm>
        <a:graphic>
          <a:graphicData uri="http://schemas.openxmlformats.org/drawingml/2006/table">
            <a:tbl>
              <a:tblPr/>
              <a:tblGrid>
                <a:gridCol w="500066"/>
                <a:gridCol w="1000132"/>
              </a:tblGrid>
              <a:tr h="2025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NUM</a:t>
                      </a:r>
                      <a:endParaRPr lang="ko-KR" altLang="en-US" sz="9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NAME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RST\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PG0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PG1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PG2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PG3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PG4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PEN\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14554" y="428596"/>
            <a:ext cx="1785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J2 : CPU PORT</a:t>
            </a:r>
          </a:p>
        </p:txBody>
      </p:sp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2324109" y="674694"/>
          <a:ext cx="1500198" cy="7543800"/>
        </p:xfrm>
        <a:graphic>
          <a:graphicData uri="http://schemas.openxmlformats.org/drawingml/2006/table">
            <a:tbl>
              <a:tblPr/>
              <a:tblGrid>
                <a:gridCol w="500066"/>
                <a:gridCol w="1000132"/>
              </a:tblGrid>
              <a:tr h="2025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NUM</a:t>
                      </a:r>
                      <a:endParaRPr lang="ko-KR" altLang="en-US" sz="9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NAME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VCC(+5V)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VCC(+5V)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VCC(+5V)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VCC(+5V)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PF7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2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PA7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33"/>
          <p:cNvSpPr txBox="1">
            <a:spLocks noChangeArrowheads="1"/>
          </p:cNvSpPr>
          <p:nvPr/>
        </p:nvSpPr>
        <p:spPr bwMode="auto">
          <a:xfrm>
            <a:off x="1928808" y="2269466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보드 넘버 </a:t>
            </a:r>
            <a:r>
              <a:rPr kumimoji="0" lang="en-US" altLang="ko-KR" sz="900"/>
              <a:t>‘0</a:t>
            </a:r>
            <a:r>
              <a:rPr kumimoji="0" lang="en-US" altLang="ko-KR" sz="900" smtClean="0"/>
              <a:t>’</a:t>
            </a:r>
            <a:endParaRPr kumimoji="0" lang="en-US" altLang="ko-KR" sz="900"/>
          </a:p>
        </p:txBody>
      </p:sp>
      <p:sp>
        <p:nvSpPr>
          <p:cNvPr id="51" name="TextBox 44"/>
          <p:cNvSpPr txBox="1">
            <a:spLocks noChangeArrowheads="1"/>
          </p:cNvSpPr>
          <p:nvPr/>
        </p:nvSpPr>
        <p:spPr bwMode="auto">
          <a:xfrm>
            <a:off x="5214950" y="1844659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내부 카운터</a:t>
            </a:r>
            <a:r>
              <a:rPr kumimoji="0" lang="en-US" altLang="ko-KR" sz="900"/>
              <a:t>(“0000”-”9999”)</a:t>
            </a:r>
            <a:endParaRPr kumimoji="0" lang="ko-KR" altLang="en-US" sz="900"/>
          </a:p>
        </p:txBody>
      </p:sp>
      <p:sp>
        <p:nvSpPr>
          <p:cNvPr id="65" name="TextBox 80"/>
          <p:cNvSpPr txBox="1">
            <a:spLocks noChangeArrowheads="1"/>
          </p:cNvSpPr>
          <p:nvPr/>
        </p:nvSpPr>
        <p:spPr bwMode="auto">
          <a:xfrm>
            <a:off x="500091" y="706583"/>
            <a:ext cx="621505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XBee </a:t>
            </a:r>
            <a:r>
              <a:rPr kumimoji="0" lang="ko-KR" altLang="en-US" sz="900" smtClean="0"/>
              <a:t>설정용</a:t>
            </a:r>
            <a:r>
              <a:rPr kumimoji="0" lang="en-US" altLang="ko-KR" sz="900" smtClean="0"/>
              <a:t> </a:t>
            </a:r>
            <a:r>
              <a:rPr kumimoji="0" lang="ko-KR" altLang="en-US" sz="900" smtClean="0"/>
              <a:t>인터페이스 보드</a:t>
            </a:r>
            <a:r>
              <a:rPr lang="ko-KR" altLang="en-US" sz="900" smtClean="0"/>
              <a:t>와 </a:t>
            </a:r>
            <a:r>
              <a:rPr lang="en-US" altLang="ko-KR" sz="900" smtClean="0"/>
              <a:t>X-CTU </a:t>
            </a:r>
            <a:r>
              <a:rPr lang="ko-KR" altLang="en-US" sz="900" smtClean="0"/>
              <a:t>프로그램을 </a:t>
            </a:r>
            <a:r>
              <a:rPr kumimoji="0" lang="ko-KR" altLang="en-US" sz="900" smtClean="0"/>
              <a:t>이용 하여 </a:t>
            </a:r>
            <a:r>
              <a:rPr kumimoji="0" lang="en-US" altLang="ko-KR" sz="900" smtClean="0"/>
              <a:t>XBee</a:t>
            </a:r>
            <a:r>
              <a:rPr kumimoji="0" lang="ko-KR" altLang="en-US" sz="900" smtClean="0"/>
              <a:t>모듈을 </a:t>
            </a:r>
            <a:r>
              <a:rPr kumimoji="0" lang="en-US" altLang="ko-KR" sz="900" smtClean="0"/>
              <a:t>1:N </a:t>
            </a:r>
            <a:r>
              <a:rPr kumimoji="0" lang="ko-KR" altLang="en-US" sz="900" smtClean="0"/>
              <a:t>또는 </a:t>
            </a:r>
            <a:r>
              <a:rPr kumimoji="0" lang="en-US" altLang="ko-KR" sz="900" smtClean="0"/>
              <a:t>1:1 </a:t>
            </a:r>
            <a:r>
              <a:rPr kumimoji="0" lang="ko-KR" altLang="en-US" sz="900" smtClean="0"/>
              <a:t>설정 한후</a:t>
            </a:r>
            <a:r>
              <a:rPr kumimoji="0" lang="en-US" altLang="ko-KR" sz="900" smtClean="0"/>
              <a:t/>
            </a:r>
            <a:br>
              <a:rPr kumimoji="0" lang="en-US" altLang="ko-KR" sz="900" smtClean="0"/>
            </a:br>
            <a:r>
              <a:rPr kumimoji="0" lang="en-US" altLang="ko-KR" sz="900" smtClean="0"/>
              <a:t>MEGA128_XBee </a:t>
            </a:r>
            <a:r>
              <a:rPr kumimoji="0" lang="ko-KR" altLang="en-US" sz="900" smtClean="0"/>
              <a:t>보드에 모듈을 장착 한다</a:t>
            </a:r>
            <a:r>
              <a:rPr kumimoji="0" lang="en-US" altLang="ko-KR" sz="900" smtClean="0"/>
              <a:t>.</a:t>
            </a:r>
            <a:br>
              <a:rPr kumimoji="0" lang="en-US" altLang="ko-KR" sz="900" smtClean="0"/>
            </a:br>
            <a:endParaRPr kumimoji="0" lang="ko-KR" altLang="en-US" sz="90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8" y="1785919"/>
            <a:ext cx="1214446" cy="51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39" descr="컴퓨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80" y="1785918"/>
            <a:ext cx="6732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9" name="직선 연결선 68"/>
          <p:cNvCxnSpPr/>
          <p:nvPr/>
        </p:nvCxnSpPr>
        <p:spPr>
          <a:xfrm>
            <a:off x="1208091" y="1995855"/>
            <a:ext cx="500066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155702" y="1765023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RS-232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00042" y="234528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smtClean="0"/>
              <a:t>하이퍼터미널</a:t>
            </a:r>
            <a:endParaRPr lang="en-US" altLang="ko-KR" sz="900" smtClean="0"/>
          </a:p>
          <a:p>
            <a:r>
              <a:rPr lang="en-US" altLang="ko-KR" sz="900" smtClean="0"/>
              <a:t>(19200,N,8,1)</a:t>
            </a:r>
          </a:p>
        </p:txBody>
      </p:sp>
      <p:cxnSp>
        <p:nvCxnSpPr>
          <p:cNvPr id="73" name="직선 화살표 연결선 72"/>
          <p:cNvCxnSpPr/>
          <p:nvPr/>
        </p:nvCxnSpPr>
        <p:spPr>
          <a:xfrm rot="16200000" flipH="1">
            <a:off x="2464587" y="1678761"/>
            <a:ext cx="214314" cy="142876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33"/>
          <p:cNvSpPr txBox="1">
            <a:spLocks noChangeArrowheads="1"/>
          </p:cNvSpPr>
          <p:nvPr/>
        </p:nvSpPr>
        <p:spPr bwMode="auto">
          <a:xfrm>
            <a:off x="1857364" y="1428728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900" smtClean="0"/>
              <a:t>Master </a:t>
            </a:r>
            <a:r>
              <a:rPr kumimoji="0" lang="ko-KR" altLang="en-US" sz="900" smtClean="0"/>
              <a:t>설정</a:t>
            </a:r>
            <a:endParaRPr kumimoji="0" lang="en-US" altLang="ko-KR" sz="900"/>
          </a:p>
        </p:txBody>
      </p:sp>
      <p:cxnSp>
        <p:nvCxnSpPr>
          <p:cNvPr id="77" name="직선 화살표 연결선 76"/>
          <p:cNvCxnSpPr/>
          <p:nvPr/>
        </p:nvCxnSpPr>
        <p:spPr>
          <a:xfrm>
            <a:off x="2857496" y="1857356"/>
            <a:ext cx="142876" cy="1588"/>
          </a:xfrm>
          <a:prstGeom prst="straightConnector1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화살표 연결선 78"/>
          <p:cNvCxnSpPr/>
          <p:nvPr/>
        </p:nvCxnSpPr>
        <p:spPr>
          <a:xfrm rot="5400000" flipH="1" flipV="1">
            <a:off x="2894009" y="1750199"/>
            <a:ext cx="214314" cy="158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33"/>
          <p:cNvSpPr txBox="1">
            <a:spLocks noChangeArrowheads="1"/>
          </p:cNvSpPr>
          <p:nvPr/>
        </p:nvSpPr>
        <p:spPr bwMode="auto">
          <a:xfrm>
            <a:off x="2786058" y="1428728"/>
            <a:ext cx="571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2.4</a:t>
            </a:r>
            <a:r>
              <a:rPr lang="en-US" altLang="ko-KR" sz="900" smtClean="0"/>
              <a:t>GHz</a:t>
            </a:r>
            <a:endParaRPr kumimoji="0" lang="en-US" altLang="ko-KR" sz="900"/>
          </a:p>
        </p:txBody>
      </p:sp>
      <p:sp>
        <p:nvSpPr>
          <p:cNvPr id="82" name="TextBox 33"/>
          <p:cNvSpPr txBox="1">
            <a:spLocks noChangeArrowheads="1"/>
          </p:cNvSpPr>
          <p:nvPr/>
        </p:nvSpPr>
        <p:spPr bwMode="auto">
          <a:xfrm>
            <a:off x="4286262" y="2269466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보드 넘버 </a:t>
            </a:r>
            <a:r>
              <a:rPr kumimoji="0" lang="en-US" altLang="ko-KR" sz="900" smtClean="0"/>
              <a:t>‘1’</a:t>
            </a:r>
            <a:endParaRPr kumimoji="0" lang="en-US" altLang="ko-KR" sz="900"/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071942" y="1785919"/>
            <a:ext cx="1214446" cy="51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4" name="직선 화살표 연결선 83"/>
          <p:cNvCxnSpPr/>
          <p:nvPr/>
        </p:nvCxnSpPr>
        <p:spPr>
          <a:xfrm rot="5400000">
            <a:off x="4286256" y="1714480"/>
            <a:ext cx="214314" cy="7143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33"/>
          <p:cNvSpPr txBox="1">
            <a:spLocks noChangeArrowheads="1"/>
          </p:cNvSpPr>
          <p:nvPr/>
        </p:nvSpPr>
        <p:spPr bwMode="auto">
          <a:xfrm>
            <a:off x="4214818" y="1428728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900" smtClean="0"/>
              <a:t>Slave1 </a:t>
            </a:r>
            <a:r>
              <a:rPr kumimoji="0" lang="ko-KR" altLang="en-US" sz="900" smtClean="0"/>
              <a:t>설정</a:t>
            </a:r>
            <a:endParaRPr kumimoji="0" lang="en-US" altLang="ko-KR" sz="900"/>
          </a:p>
        </p:txBody>
      </p:sp>
      <p:cxnSp>
        <p:nvCxnSpPr>
          <p:cNvPr id="86" name="직선 화살표 연결선 85"/>
          <p:cNvCxnSpPr/>
          <p:nvPr/>
        </p:nvCxnSpPr>
        <p:spPr>
          <a:xfrm>
            <a:off x="4000504" y="1999438"/>
            <a:ext cx="142876" cy="1588"/>
          </a:xfrm>
          <a:prstGeom prst="straightConnector1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화살표 연결선 86"/>
          <p:cNvCxnSpPr/>
          <p:nvPr/>
        </p:nvCxnSpPr>
        <p:spPr>
          <a:xfrm rot="5400000" flipH="1" flipV="1">
            <a:off x="3894141" y="1892281"/>
            <a:ext cx="214314" cy="158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33"/>
          <p:cNvSpPr txBox="1">
            <a:spLocks noChangeArrowheads="1"/>
          </p:cNvSpPr>
          <p:nvPr/>
        </p:nvSpPr>
        <p:spPr bwMode="auto">
          <a:xfrm>
            <a:off x="3714752" y="1571604"/>
            <a:ext cx="571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2.4</a:t>
            </a:r>
            <a:r>
              <a:rPr lang="en-US" altLang="ko-KR" sz="900" smtClean="0"/>
              <a:t>GHz</a:t>
            </a:r>
            <a:endParaRPr kumimoji="0" lang="en-US" altLang="ko-KR" sz="900"/>
          </a:p>
        </p:txBody>
      </p:sp>
      <p:sp>
        <p:nvSpPr>
          <p:cNvPr id="95" name="TextBox 44"/>
          <p:cNvSpPr txBox="1">
            <a:spLocks noChangeArrowheads="1"/>
          </p:cNvSpPr>
          <p:nvPr/>
        </p:nvSpPr>
        <p:spPr bwMode="auto">
          <a:xfrm>
            <a:off x="5214958" y="2916229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내부 카운터</a:t>
            </a:r>
            <a:r>
              <a:rPr kumimoji="0" lang="en-US" altLang="ko-KR" sz="900"/>
              <a:t>(“0000”-”9999”)</a:t>
            </a:r>
            <a:endParaRPr kumimoji="0" lang="ko-KR" altLang="en-US" sz="900"/>
          </a:p>
        </p:txBody>
      </p:sp>
      <p:sp>
        <p:nvSpPr>
          <p:cNvPr id="96" name="TextBox 33"/>
          <p:cNvSpPr txBox="1">
            <a:spLocks noChangeArrowheads="1"/>
          </p:cNvSpPr>
          <p:nvPr/>
        </p:nvSpPr>
        <p:spPr bwMode="auto">
          <a:xfrm>
            <a:off x="4286270" y="3341036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보드 넘버 </a:t>
            </a:r>
            <a:r>
              <a:rPr kumimoji="0" lang="en-US" altLang="ko-KR" sz="900" smtClean="0"/>
              <a:t>‘2’</a:t>
            </a:r>
            <a:endParaRPr kumimoji="0" lang="en-US" altLang="ko-KR" sz="900"/>
          </a:p>
        </p:txBody>
      </p: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4071950" y="2857489"/>
            <a:ext cx="1214446" cy="51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8" name="직선 화살표 연결선 97"/>
          <p:cNvCxnSpPr/>
          <p:nvPr/>
        </p:nvCxnSpPr>
        <p:spPr>
          <a:xfrm rot="5400000">
            <a:off x="4286264" y="2786050"/>
            <a:ext cx="214314" cy="7143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33"/>
          <p:cNvSpPr txBox="1">
            <a:spLocks noChangeArrowheads="1"/>
          </p:cNvSpPr>
          <p:nvPr/>
        </p:nvSpPr>
        <p:spPr bwMode="auto">
          <a:xfrm>
            <a:off x="4214826" y="2500298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900" smtClean="0"/>
              <a:t>Slave2 </a:t>
            </a:r>
            <a:r>
              <a:rPr kumimoji="0" lang="ko-KR" altLang="en-US" sz="900" smtClean="0"/>
              <a:t>설정</a:t>
            </a:r>
            <a:endParaRPr kumimoji="0" lang="en-US" altLang="ko-KR" sz="900"/>
          </a:p>
        </p:txBody>
      </p:sp>
      <p:cxnSp>
        <p:nvCxnSpPr>
          <p:cNvPr id="100" name="직선 화살표 연결선 99"/>
          <p:cNvCxnSpPr/>
          <p:nvPr/>
        </p:nvCxnSpPr>
        <p:spPr>
          <a:xfrm>
            <a:off x="4000512" y="3071008"/>
            <a:ext cx="142876" cy="1588"/>
          </a:xfrm>
          <a:prstGeom prst="straightConnector1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/>
          <p:nvPr/>
        </p:nvCxnSpPr>
        <p:spPr>
          <a:xfrm rot="5400000" flipH="1" flipV="1">
            <a:off x="3894149" y="2963851"/>
            <a:ext cx="214314" cy="158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33"/>
          <p:cNvSpPr txBox="1">
            <a:spLocks noChangeArrowheads="1"/>
          </p:cNvSpPr>
          <p:nvPr/>
        </p:nvSpPr>
        <p:spPr bwMode="auto">
          <a:xfrm>
            <a:off x="3714760" y="2643174"/>
            <a:ext cx="571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2.4</a:t>
            </a:r>
            <a:r>
              <a:rPr lang="en-US" altLang="ko-KR" sz="900" smtClean="0"/>
              <a:t>GHz</a:t>
            </a:r>
            <a:endParaRPr kumimoji="0" lang="en-US" altLang="ko-KR" sz="900"/>
          </a:p>
        </p:txBody>
      </p:sp>
      <p:cxnSp>
        <p:nvCxnSpPr>
          <p:cNvPr id="117" name="직선 연결선 116"/>
          <p:cNvCxnSpPr/>
          <p:nvPr/>
        </p:nvCxnSpPr>
        <p:spPr>
          <a:xfrm rot="5400000">
            <a:off x="3679033" y="4822033"/>
            <a:ext cx="1928826" cy="1588"/>
          </a:xfrm>
          <a:prstGeom prst="line">
            <a:avLst/>
          </a:prstGeom>
          <a:ln w="317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33"/>
          <p:cNvSpPr txBox="1">
            <a:spLocks noChangeArrowheads="1"/>
          </p:cNvSpPr>
          <p:nvPr/>
        </p:nvSpPr>
        <p:spPr bwMode="auto">
          <a:xfrm>
            <a:off x="4000504" y="5912804"/>
            <a:ext cx="135732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900" smtClean="0"/>
              <a:t>최대 </a:t>
            </a:r>
            <a:r>
              <a:rPr kumimoji="0" lang="en-US" altLang="ko-KR" sz="900" smtClean="0"/>
              <a:t>255</a:t>
            </a:r>
            <a:r>
              <a:rPr kumimoji="0" lang="ko-KR" altLang="en-US" sz="900" smtClean="0"/>
              <a:t>대 연결 가능</a:t>
            </a:r>
            <a:endParaRPr kumimoji="0" lang="en-US" altLang="ko-KR" sz="900"/>
          </a:p>
        </p:txBody>
      </p:sp>
      <p:sp>
        <p:nvSpPr>
          <p:cNvPr id="119" name="TextBox 118"/>
          <p:cNvSpPr txBox="1"/>
          <p:nvPr/>
        </p:nvSpPr>
        <p:spPr>
          <a:xfrm>
            <a:off x="312167" y="335134"/>
            <a:ext cx="1988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3. H/W </a:t>
            </a:r>
            <a:r>
              <a:rPr lang="ko-KR" altLang="en-US" sz="1400" smtClean="0"/>
              <a:t>통신</a:t>
            </a:r>
            <a:r>
              <a:rPr lang="en-US" altLang="ko-KR" sz="1400" smtClean="0"/>
              <a:t> </a:t>
            </a:r>
            <a:r>
              <a:rPr lang="ko-KR" altLang="en-US" sz="1400" smtClean="0"/>
              <a:t>구성</a:t>
            </a:r>
            <a:r>
              <a:rPr lang="en-US" altLang="ko-KR" sz="1400" smtClean="0"/>
              <a:t>(1:N)</a:t>
            </a:r>
            <a:endParaRPr lang="ko-KR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39330" y="581019"/>
            <a:ext cx="28753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ko-KR" sz="1000"/>
              <a:t>1.  PC </a:t>
            </a:r>
            <a:r>
              <a:rPr kumimoji="0" lang="ko-KR" altLang="en-US" sz="1000"/>
              <a:t>통신 규약</a:t>
            </a:r>
            <a:r>
              <a:rPr kumimoji="0" lang="en-US" altLang="ko-KR" sz="1000"/>
              <a:t>(PC &lt;-&gt; Master)</a:t>
            </a:r>
            <a:endParaRPr kumimoji="0" lang="ko-KR" altLang="en-US" sz="100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770335" y="3171283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876551" y="3171283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3184922" y="3467087"/>
            <a:ext cx="958458" cy="17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요구</a:t>
            </a: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1142984" y="4133837"/>
            <a:ext cx="1494229" cy="22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응답 데이터 전송</a:t>
            </a:r>
            <a:r>
              <a:rPr kumimoji="0" lang="en-US" altLang="ko-KR" sz="900"/>
              <a:t>+Cr+Lf</a:t>
            </a: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501255" y="866770"/>
            <a:ext cx="27551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kumimoji="0" lang="en-US" altLang="ko-KR" sz="1000"/>
              <a:t> </a:t>
            </a:r>
            <a:r>
              <a:rPr kumimoji="0" lang="ko-KR" altLang="en-US" sz="1000"/>
              <a:t>통신 규정 </a:t>
            </a:r>
            <a:r>
              <a:rPr kumimoji="0" lang="en-US" altLang="ko-KR" sz="1000"/>
              <a:t>: RS-232 </a:t>
            </a:r>
            <a:r>
              <a:rPr kumimoji="0" lang="ko-KR" altLang="en-US" sz="1000"/>
              <a:t>비동기식</a:t>
            </a:r>
            <a:br>
              <a:rPr kumimoji="0" lang="ko-KR" altLang="en-US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데이터     </a:t>
            </a:r>
            <a:r>
              <a:rPr kumimoji="0" lang="en-US" altLang="ko-KR" sz="1000"/>
              <a:t>: 19200 Bps</a:t>
            </a:r>
            <a:br>
              <a:rPr kumimoji="0" lang="en-US" altLang="ko-KR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페러티 비트 </a:t>
            </a:r>
            <a:r>
              <a:rPr kumimoji="0" lang="en-US" altLang="ko-KR" sz="1000"/>
              <a:t>: NON</a:t>
            </a:r>
            <a:br>
              <a:rPr kumimoji="0" lang="en-US" altLang="ko-KR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정지 비트    </a:t>
            </a:r>
            <a:r>
              <a:rPr kumimoji="0" lang="en-US" altLang="ko-KR" sz="1000"/>
              <a:t>: 1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428604" y="2900351"/>
            <a:ext cx="785818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HOST(PC)</a:t>
            </a:r>
          </a:p>
        </p:txBody>
      </p:sp>
      <p:sp>
        <p:nvSpPr>
          <p:cNvPr id="3082" name="Rectangle 12"/>
          <p:cNvSpPr>
            <a:spLocks noChangeArrowheads="1"/>
          </p:cNvSpPr>
          <p:nvPr/>
        </p:nvSpPr>
        <p:spPr bwMode="auto">
          <a:xfrm>
            <a:off x="2619376" y="2900883"/>
            <a:ext cx="666748" cy="24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Master</a:t>
            </a:r>
            <a:endParaRPr kumimoji="0" lang="ko-KR" altLang="en-US" sz="900"/>
          </a:p>
        </p:txBody>
      </p:sp>
      <p:sp>
        <p:nvSpPr>
          <p:cNvPr id="3083" name="Line 5"/>
          <p:cNvSpPr>
            <a:spLocks noChangeShapeType="1"/>
          </p:cNvSpPr>
          <p:nvPr/>
        </p:nvSpPr>
        <p:spPr bwMode="auto">
          <a:xfrm>
            <a:off x="4274344" y="3183983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84" name="Line 5"/>
          <p:cNvSpPr>
            <a:spLocks noChangeShapeType="1"/>
          </p:cNvSpPr>
          <p:nvPr/>
        </p:nvSpPr>
        <p:spPr bwMode="auto">
          <a:xfrm>
            <a:off x="5667376" y="3183983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4054080" y="2891354"/>
            <a:ext cx="660804" cy="25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Slave1</a:t>
            </a:r>
            <a:endParaRPr kumimoji="0" lang="ko-KR" altLang="en-US" sz="900"/>
          </a:p>
        </p:txBody>
      </p:sp>
      <p:sp>
        <p:nvSpPr>
          <p:cNvPr id="3086" name="Rectangle 12"/>
          <p:cNvSpPr>
            <a:spLocks noChangeArrowheads="1"/>
          </p:cNvSpPr>
          <p:nvPr/>
        </p:nvSpPr>
        <p:spPr bwMode="auto">
          <a:xfrm>
            <a:off x="5399486" y="2891354"/>
            <a:ext cx="601282" cy="180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Slave2</a:t>
            </a:r>
            <a:endParaRPr kumimoji="0" lang="ko-KR" altLang="en-US" sz="90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2881313" y="3681398"/>
            <a:ext cx="13930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 rot="10800000">
            <a:off x="2881313" y="4062398"/>
            <a:ext cx="13930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Rectangle 8"/>
          <p:cNvSpPr>
            <a:spLocks noChangeArrowheads="1"/>
          </p:cNvSpPr>
          <p:nvPr/>
        </p:nvSpPr>
        <p:spPr bwMode="auto">
          <a:xfrm>
            <a:off x="3184923" y="3848087"/>
            <a:ext cx="887019" cy="223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응답</a:t>
            </a:r>
          </a:p>
        </p:txBody>
      </p:sp>
      <p:cxnSp>
        <p:nvCxnSpPr>
          <p:cNvPr id="46" name="직선 화살표 연결선 45"/>
          <p:cNvCxnSpPr/>
          <p:nvPr/>
        </p:nvCxnSpPr>
        <p:spPr>
          <a:xfrm rot="10800000">
            <a:off x="738188" y="4348149"/>
            <a:ext cx="2143125" cy="21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1" name="Rectangle 8"/>
          <p:cNvSpPr>
            <a:spLocks noChangeArrowheads="1"/>
          </p:cNvSpPr>
          <p:nvPr/>
        </p:nvSpPr>
        <p:spPr bwMode="auto">
          <a:xfrm>
            <a:off x="4572008" y="4419587"/>
            <a:ext cx="851310" cy="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요구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>
            <a:off x="2881313" y="4633898"/>
            <a:ext cx="27860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 rot="10800000">
            <a:off x="2881313" y="5014898"/>
            <a:ext cx="27860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4572008" y="4800587"/>
            <a:ext cx="851310" cy="2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응답</a:t>
            </a:r>
          </a:p>
        </p:txBody>
      </p:sp>
      <p:cxnSp>
        <p:nvCxnSpPr>
          <p:cNvPr id="51" name="직선 화살표 연결선 50"/>
          <p:cNvCxnSpPr/>
          <p:nvPr/>
        </p:nvCxnSpPr>
        <p:spPr>
          <a:xfrm rot="10800000">
            <a:off x="738188" y="5298532"/>
            <a:ext cx="2143125" cy="21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Text Box 3"/>
          <p:cNvSpPr txBox="1">
            <a:spLocks noChangeArrowheads="1"/>
          </p:cNvSpPr>
          <p:nvPr/>
        </p:nvSpPr>
        <p:spPr bwMode="auto">
          <a:xfrm>
            <a:off x="340519" y="1643042"/>
            <a:ext cx="32313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ko-KR" sz="1000"/>
              <a:t>2.  Master </a:t>
            </a:r>
            <a:r>
              <a:rPr kumimoji="0" lang="ko-KR" altLang="en-US" sz="1000"/>
              <a:t>통신 규약</a:t>
            </a:r>
            <a:r>
              <a:rPr kumimoji="0" lang="en-US" altLang="ko-KR" sz="1000"/>
              <a:t>(Master &lt;-&gt; Slave)</a:t>
            </a:r>
            <a:endParaRPr kumimoji="0" lang="ko-KR" altLang="en-US" sz="1000"/>
          </a:p>
        </p:txBody>
      </p:sp>
      <p:sp>
        <p:nvSpPr>
          <p:cNvPr id="3097" name="Text Box 10"/>
          <p:cNvSpPr txBox="1">
            <a:spLocks noChangeArrowheads="1"/>
          </p:cNvSpPr>
          <p:nvPr/>
        </p:nvSpPr>
        <p:spPr bwMode="auto">
          <a:xfrm>
            <a:off x="502445" y="1928794"/>
            <a:ext cx="27551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kumimoji="0" lang="en-US" altLang="ko-KR" sz="1000"/>
              <a:t> </a:t>
            </a:r>
            <a:r>
              <a:rPr kumimoji="0" lang="ko-KR" altLang="en-US" sz="1000"/>
              <a:t>통신 규정 </a:t>
            </a:r>
            <a:r>
              <a:rPr kumimoji="0" lang="en-US" altLang="ko-KR" sz="1000"/>
              <a:t>: </a:t>
            </a:r>
            <a:r>
              <a:rPr kumimoji="0" lang="en-US" altLang="ko-KR" sz="1000" smtClean="0"/>
              <a:t>ZigBee </a:t>
            </a:r>
            <a:r>
              <a:rPr kumimoji="0" lang="ko-KR" altLang="en-US" sz="1000" smtClean="0"/>
              <a:t>무선 통신</a:t>
            </a:r>
            <a:r>
              <a:rPr kumimoji="0" lang="ko-KR" altLang="en-US" sz="1000"/>
              <a:t/>
            </a:r>
            <a:br>
              <a:rPr kumimoji="0" lang="ko-KR" altLang="en-US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데이터     </a:t>
            </a:r>
            <a:r>
              <a:rPr kumimoji="0" lang="en-US" altLang="ko-KR" sz="1000"/>
              <a:t>: 9600 Bps</a:t>
            </a:r>
            <a:br>
              <a:rPr kumimoji="0" lang="en-US" altLang="ko-KR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페러티 비트 </a:t>
            </a:r>
            <a:r>
              <a:rPr kumimoji="0" lang="en-US" altLang="ko-KR" sz="1000"/>
              <a:t>: NON</a:t>
            </a:r>
            <a:br>
              <a:rPr kumimoji="0" lang="en-US" altLang="ko-KR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정지 비트    </a:t>
            </a:r>
            <a:r>
              <a:rPr kumimoji="0" lang="en-US" altLang="ko-KR" sz="1000"/>
              <a:t>: 1</a:t>
            </a:r>
          </a:p>
        </p:txBody>
      </p:sp>
      <p:sp>
        <p:nvSpPr>
          <p:cNvPr id="3098" name="Rectangle 9"/>
          <p:cNvSpPr>
            <a:spLocks noChangeArrowheads="1"/>
          </p:cNvSpPr>
          <p:nvPr/>
        </p:nvSpPr>
        <p:spPr bwMode="auto">
          <a:xfrm>
            <a:off x="1321593" y="2895587"/>
            <a:ext cx="892961" cy="24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>
                <a:solidFill>
                  <a:srgbClr val="FF0000"/>
                </a:solidFill>
              </a:rPr>
              <a:t>COM1-RS232</a:t>
            </a:r>
          </a:p>
        </p:txBody>
      </p:sp>
      <p:sp>
        <p:nvSpPr>
          <p:cNvPr id="3099" name="Rectangle 9"/>
          <p:cNvSpPr>
            <a:spLocks noChangeArrowheads="1"/>
          </p:cNvSpPr>
          <p:nvPr/>
        </p:nvSpPr>
        <p:spPr bwMode="auto">
          <a:xfrm>
            <a:off x="3137298" y="2895587"/>
            <a:ext cx="1006082" cy="24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 smtClean="0">
                <a:solidFill>
                  <a:srgbClr val="FF0000"/>
                </a:solidFill>
              </a:rPr>
              <a:t>COM2-</a:t>
            </a:r>
            <a:r>
              <a:rPr lang="en-US" altLang="ko-KR" sz="900" smtClean="0">
                <a:solidFill>
                  <a:srgbClr val="FF0000"/>
                </a:solidFill>
              </a:rPr>
              <a:t>ZigBee</a:t>
            </a:r>
            <a:endParaRPr kumimoji="0" lang="en-US" altLang="ko-KR" sz="900">
              <a:solidFill>
                <a:srgbClr val="FF0000"/>
              </a:solidFill>
            </a:endParaRPr>
          </a:p>
        </p:txBody>
      </p:sp>
      <p:sp>
        <p:nvSpPr>
          <p:cNvPr id="3101" name="Rectangle 9"/>
          <p:cNvSpPr>
            <a:spLocks noChangeArrowheads="1"/>
          </p:cNvSpPr>
          <p:nvPr/>
        </p:nvSpPr>
        <p:spPr bwMode="auto">
          <a:xfrm>
            <a:off x="1142984" y="5072066"/>
            <a:ext cx="1494229" cy="20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응답 데이터 전송</a:t>
            </a:r>
            <a:r>
              <a:rPr kumimoji="0" lang="en-US" altLang="ko-KR" sz="900"/>
              <a:t>+Cr+Lf</a:t>
            </a: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4500570" y="2895587"/>
            <a:ext cx="1006082" cy="24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 smtClean="0">
                <a:solidFill>
                  <a:srgbClr val="FF0000"/>
                </a:solidFill>
              </a:rPr>
              <a:t>COM2-</a:t>
            </a:r>
            <a:r>
              <a:rPr lang="en-US" altLang="ko-KR" sz="900" smtClean="0">
                <a:solidFill>
                  <a:srgbClr val="FF0000"/>
                </a:solidFill>
              </a:rPr>
              <a:t>ZigBee</a:t>
            </a:r>
            <a:endParaRPr kumimoji="0" lang="en-US" altLang="ko-KR" sz="90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>
          <a:xfrm rot="5400000">
            <a:off x="5537215" y="4321173"/>
            <a:ext cx="500066" cy="1588"/>
          </a:xfrm>
          <a:prstGeom prst="straightConnector1">
            <a:avLst/>
          </a:prstGeom>
          <a:ln w="31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5768592" y="4177238"/>
            <a:ext cx="946556" cy="25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 smtClean="0"/>
              <a:t>매 </a:t>
            </a:r>
            <a:r>
              <a:rPr kumimoji="0" lang="en-US" altLang="ko-KR" sz="900" smtClean="0"/>
              <a:t>200mS </a:t>
            </a:r>
            <a:r>
              <a:rPr kumimoji="0" lang="ko-KR" altLang="en-US" sz="900" smtClean="0"/>
              <a:t>마다</a:t>
            </a:r>
            <a:endParaRPr kumimoji="0" lang="ko-KR" altLang="en-US" sz="900"/>
          </a:p>
        </p:txBody>
      </p:sp>
      <p:sp>
        <p:nvSpPr>
          <p:cNvPr id="34" name="TextBox 33"/>
          <p:cNvSpPr txBox="1"/>
          <p:nvPr/>
        </p:nvSpPr>
        <p:spPr>
          <a:xfrm>
            <a:off x="214290" y="214283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통신</a:t>
            </a:r>
            <a:r>
              <a:rPr lang="en-US" altLang="ko-KR" smtClean="0">
                <a:solidFill>
                  <a:schemeClr val="accent1"/>
                </a:solidFill>
              </a:rPr>
              <a:t> </a:t>
            </a:r>
            <a:r>
              <a:rPr lang="ko-KR" altLang="en-US" smtClean="0">
                <a:solidFill>
                  <a:schemeClr val="accent1"/>
                </a:solidFill>
              </a:rPr>
              <a:t>프로토콜 설명</a:t>
            </a:r>
            <a:endParaRPr lang="ko-KR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/>
          <p:cNvSpPr txBox="1">
            <a:spLocks noChangeArrowheads="1"/>
          </p:cNvSpPr>
          <p:nvPr/>
        </p:nvSpPr>
        <p:spPr bwMode="auto">
          <a:xfrm>
            <a:off x="295276" y="285720"/>
            <a:ext cx="2419344" cy="3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1200">
                <a:solidFill>
                  <a:srgbClr val="000000"/>
                </a:solidFill>
              </a:rPr>
              <a:t>3. </a:t>
            </a:r>
            <a:r>
              <a:rPr kumimoji="0" lang="ko-KR" altLang="en-US" sz="1200">
                <a:solidFill>
                  <a:srgbClr val="000000"/>
                </a:solidFill>
              </a:rPr>
              <a:t>통신 프로토콜 사양</a:t>
            </a:r>
            <a:endParaRPr kumimoji="0" lang="ko-KR" altLang="en-US" sz="1200"/>
          </a:p>
        </p:txBody>
      </p:sp>
      <p:sp>
        <p:nvSpPr>
          <p:cNvPr id="4099" name="Rectangle 59"/>
          <p:cNvSpPr>
            <a:spLocks noChangeArrowheads="1"/>
          </p:cNvSpPr>
          <p:nvPr/>
        </p:nvSpPr>
        <p:spPr bwMode="auto">
          <a:xfrm>
            <a:off x="500042" y="571472"/>
            <a:ext cx="229902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1. HOST </a:t>
            </a:r>
            <a:r>
              <a:rPr kumimoji="0" lang="ko-KR" altLang="en-US" sz="1000"/>
              <a:t>전송 데이터</a:t>
            </a:r>
            <a:r>
              <a:rPr kumimoji="0" lang="en-US" altLang="ko-KR" sz="1000"/>
              <a:t>(PC &lt;-  Master)</a:t>
            </a:r>
          </a:p>
        </p:txBody>
      </p:sp>
      <p:sp>
        <p:nvSpPr>
          <p:cNvPr id="4100" name="Rectangle 240"/>
          <p:cNvSpPr>
            <a:spLocks noChangeArrowheads="1"/>
          </p:cNvSpPr>
          <p:nvPr/>
        </p:nvSpPr>
        <p:spPr bwMode="auto">
          <a:xfrm>
            <a:off x="632202" y="785786"/>
            <a:ext cx="4154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Slave</a:t>
            </a:r>
            <a:r>
              <a:rPr kumimoji="0" lang="ko-KR" altLang="en-US" sz="1000"/>
              <a:t>에서 받은 데이터 프레임에 줄바꿈을 추가하여 </a:t>
            </a:r>
            <a:r>
              <a:rPr kumimoji="0" lang="en-US" altLang="ko-KR" sz="1000"/>
              <a:t>PC</a:t>
            </a:r>
            <a:r>
              <a:rPr kumimoji="0" lang="ko-KR" altLang="en-US" sz="1000"/>
              <a:t>로 전송한다</a:t>
            </a:r>
            <a:r>
              <a:rPr kumimoji="0" lang="en-US" altLang="ko-KR" sz="1000"/>
              <a:t>.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* Slave </a:t>
            </a:r>
            <a:r>
              <a:rPr kumimoji="0" lang="ko-KR" altLang="en-US" sz="1000"/>
              <a:t>데이터 요구 응답 </a:t>
            </a:r>
            <a:r>
              <a:rPr kumimoji="0" lang="en-US" altLang="ko-KR" sz="1000"/>
              <a:t>Frame+ Cr + Lf</a:t>
            </a:r>
          </a:p>
        </p:txBody>
      </p:sp>
      <p:graphicFrame>
        <p:nvGraphicFramePr>
          <p:cNvPr id="15" name="Group 148"/>
          <p:cNvGraphicFramePr>
            <a:graphicFrameLocks noGrp="1"/>
          </p:cNvGraphicFramePr>
          <p:nvPr/>
        </p:nvGraphicFramePr>
        <p:xfrm>
          <a:off x="726261" y="1650180"/>
          <a:ext cx="2713455" cy="731520"/>
        </p:xfrm>
        <a:graphic>
          <a:graphicData uri="http://schemas.openxmlformats.org/drawingml/2006/table">
            <a:tbl>
              <a:tblPr/>
              <a:tblGrid>
                <a:gridCol w="463403"/>
                <a:gridCol w="548793"/>
                <a:gridCol w="548793"/>
                <a:gridCol w="548793"/>
                <a:gridCol w="603673"/>
              </a:tblGrid>
              <a:tr h="4359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STX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NUM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CMD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LRC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(2)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ETX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02H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‘9’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‘R’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“##”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03H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1" name="Rectangle 59"/>
          <p:cNvSpPr>
            <a:spLocks noChangeArrowheads="1"/>
          </p:cNvSpPr>
          <p:nvPr/>
        </p:nvSpPr>
        <p:spPr bwMode="auto">
          <a:xfrm>
            <a:off x="500042" y="1285852"/>
            <a:ext cx="24497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2. Slave </a:t>
            </a:r>
            <a:r>
              <a:rPr kumimoji="0" lang="ko-KR" altLang="en-US" sz="1000"/>
              <a:t>데이터 요구</a:t>
            </a:r>
            <a:r>
              <a:rPr kumimoji="0" lang="en-US" altLang="ko-KR" sz="1000"/>
              <a:t>(Master -&gt; Slave)</a:t>
            </a:r>
          </a:p>
        </p:txBody>
      </p:sp>
      <p:sp>
        <p:nvSpPr>
          <p:cNvPr id="4122" name="Rectangle 240"/>
          <p:cNvSpPr>
            <a:spLocks noChangeArrowheads="1"/>
          </p:cNvSpPr>
          <p:nvPr/>
        </p:nvSpPr>
        <p:spPr bwMode="auto">
          <a:xfrm>
            <a:off x="642918" y="2428868"/>
            <a:ext cx="413980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STX    : </a:t>
            </a:r>
            <a:r>
              <a:rPr kumimoji="0" lang="ko-KR" altLang="en-US" sz="1000"/>
              <a:t>프레임 시작 </a:t>
            </a:r>
            <a:r>
              <a:rPr kumimoji="0" lang="en-US" altLang="ko-KR" sz="1000"/>
              <a:t>02H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NUM   : SLAVE </a:t>
            </a:r>
            <a:r>
              <a:rPr kumimoji="0" lang="ko-KR" altLang="en-US" sz="1000"/>
              <a:t>번호</a:t>
            </a:r>
            <a:r>
              <a:rPr kumimoji="0" lang="en-US" altLang="ko-KR" sz="1000"/>
              <a:t>(‘1’ - ‘2’)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CMD   : </a:t>
            </a:r>
            <a:r>
              <a:rPr kumimoji="0" lang="ko-KR" altLang="en-US" sz="1000"/>
              <a:t>데이터 요구 </a:t>
            </a:r>
            <a:r>
              <a:rPr kumimoji="0" lang="en-US" altLang="ko-KR" sz="1000"/>
              <a:t>COMMAND ‘R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LRC    : STX – CMD</a:t>
            </a:r>
            <a:r>
              <a:rPr kumimoji="0" lang="ko-KR" altLang="en-US" sz="1000"/>
              <a:t>까지의 </a:t>
            </a:r>
            <a:r>
              <a:rPr kumimoji="0" lang="en-US" altLang="ko-KR" sz="1000"/>
              <a:t>XOR </a:t>
            </a:r>
            <a:r>
              <a:rPr kumimoji="0" lang="ko-KR" altLang="en-US" sz="1000"/>
              <a:t>데이터 </a:t>
            </a:r>
            <a:r>
              <a:rPr kumimoji="0" lang="en-US" altLang="ko-KR" sz="1000"/>
              <a:t>HEX</a:t>
            </a:r>
            <a:r>
              <a:rPr kumimoji="0" lang="ko-KR" altLang="en-US" sz="1000"/>
              <a:t>형 </a:t>
            </a:r>
            <a:r>
              <a:rPr kumimoji="0" lang="en-US" altLang="ko-KR" sz="1000"/>
              <a:t>ASCII(“00” – “FF”)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ETX    : </a:t>
            </a:r>
            <a:r>
              <a:rPr kumimoji="0" lang="ko-KR" altLang="en-US" sz="1000"/>
              <a:t>프레임 끝 </a:t>
            </a:r>
            <a:r>
              <a:rPr kumimoji="0" lang="en-US" altLang="ko-KR" sz="1000"/>
              <a:t>03H</a:t>
            </a:r>
          </a:p>
        </p:txBody>
      </p:sp>
      <p:graphicFrame>
        <p:nvGraphicFramePr>
          <p:cNvPr id="18" name="Group 148"/>
          <p:cNvGraphicFramePr>
            <a:graphicFrameLocks noGrp="1"/>
          </p:cNvGraphicFramePr>
          <p:nvPr/>
        </p:nvGraphicFramePr>
        <p:xfrm>
          <a:off x="790583" y="3693599"/>
          <a:ext cx="3184923" cy="894080"/>
        </p:xfrm>
        <a:graphic>
          <a:graphicData uri="http://schemas.openxmlformats.org/drawingml/2006/table">
            <a:tbl>
              <a:tblPr/>
              <a:tblGrid>
                <a:gridCol w="452419"/>
                <a:gridCol w="535785"/>
                <a:gridCol w="535785"/>
                <a:gridCol w="589364"/>
                <a:gridCol w="535785"/>
                <a:gridCol w="535785"/>
              </a:tblGrid>
              <a:tr h="568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STX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NUM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CMD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데이터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(4)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LRC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(2)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ETX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02H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‘9’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‘R’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“9999”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“##”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03H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46" name="Rectangle 59"/>
          <p:cNvSpPr>
            <a:spLocks noChangeArrowheads="1"/>
          </p:cNvSpPr>
          <p:nvPr/>
        </p:nvSpPr>
        <p:spPr bwMode="auto">
          <a:xfrm>
            <a:off x="575080" y="3357554"/>
            <a:ext cx="27142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3. Slave </a:t>
            </a:r>
            <a:r>
              <a:rPr kumimoji="0" lang="ko-KR" altLang="en-US" sz="1000"/>
              <a:t>데이터 요구 응답</a:t>
            </a:r>
            <a:r>
              <a:rPr kumimoji="0" lang="en-US" altLang="ko-KR" sz="1000"/>
              <a:t>(Master  &lt;- Slave)</a:t>
            </a:r>
          </a:p>
        </p:txBody>
      </p:sp>
      <p:sp>
        <p:nvSpPr>
          <p:cNvPr id="4147" name="Rectangle 240"/>
          <p:cNvSpPr>
            <a:spLocks noChangeArrowheads="1"/>
          </p:cNvSpPr>
          <p:nvPr/>
        </p:nvSpPr>
        <p:spPr bwMode="auto">
          <a:xfrm>
            <a:off x="707240" y="4605883"/>
            <a:ext cx="4364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STX    : </a:t>
            </a:r>
            <a:r>
              <a:rPr kumimoji="0" lang="ko-KR" altLang="en-US" sz="1000"/>
              <a:t>프레임 시작 </a:t>
            </a:r>
            <a:r>
              <a:rPr kumimoji="0" lang="en-US" altLang="ko-KR" sz="1000"/>
              <a:t>02H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NUM   : SLAVE </a:t>
            </a:r>
            <a:r>
              <a:rPr kumimoji="0" lang="ko-KR" altLang="en-US" sz="1000"/>
              <a:t>번호</a:t>
            </a:r>
            <a:r>
              <a:rPr kumimoji="0" lang="en-US" altLang="ko-KR" sz="1000"/>
              <a:t>(‘1’ - ‘2’)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CMD   : </a:t>
            </a:r>
            <a:r>
              <a:rPr kumimoji="0" lang="ko-KR" altLang="en-US" sz="1000"/>
              <a:t>데이터 요구 </a:t>
            </a:r>
            <a:r>
              <a:rPr kumimoji="0" lang="en-US" altLang="ko-KR" sz="1000"/>
              <a:t>COMMAND ‘R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ko-KR" altLang="en-US" sz="1000"/>
              <a:t>데이터 </a:t>
            </a:r>
            <a:r>
              <a:rPr kumimoji="0" lang="en-US" altLang="ko-KR" sz="1000"/>
              <a:t>: </a:t>
            </a:r>
            <a:r>
              <a:rPr kumimoji="0" lang="ko-KR" altLang="en-US" sz="1000"/>
              <a:t>각</a:t>
            </a:r>
            <a:r>
              <a:rPr kumimoji="0" lang="en-US" altLang="ko-KR" sz="1000"/>
              <a:t> SLAVE</a:t>
            </a:r>
            <a:r>
              <a:rPr kumimoji="0" lang="ko-KR" altLang="en-US" sz="1000"/>
              <a:t>에서 임의로 생성한 카운터 데이터</a:t>
            </a:r>
            <a:r>
              <a:rPr kumimoji="0" lang="en-US" altLang="ko-KR" sz="1000"/>
              <a:t> “0000” – “9999”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LRC    : STX – </a:t>
            </a:r>
            <a:r>
              <a:rPr kumimoji="0" lang="ko-KR" altLang="en-US" sz="1000"/>
              <a:t>데이터 까지의 </a:t>
            </a:r>
            <a:r>
              <a:rPr kumimoji="0" lang="en-US" altLang="ko-KR" sz="1000"/>
              <a:t>XOR </a:t>
            </a:r>
            <a:r>
              <a:rPr kumimoji="0" lang="ko-KR" altLang="en-US" sz="1000"/>
              <a:t>데이터 </a:t>
            </a:r>
            <a:r>
              <a:rPr kumimoji="0" lang="en-US" altLang="ko-KR" sz="1000"/>
              <a:t>HEX</a:t>
            </a:r>
            <a:r>
              <a:rPr kumimoji="0" lang="ko-KR" altLang="en-US" sz="1000"/>
              <a:t>형 </a:t>
            </a:r>
            <a:r>
              <a:rPr kumimoji="0" lang="en-US" altLang="ko-KR" sz="1000"/>
              <a:t>ASCII(“00” – “FF”)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ETX    : </a:t>
            </a:r>
            <a:r>
              <a:rPr kumimoji="0" lang="ko-KR" altLang="en-US" sz="1000"/>
              <a:t>프레임 끝 </a:t>
            </a:r>
            <a:r>
              <a:rPr kumimoji="0" lang="en-US" altLang="ko-KR" sz="1000"/>
              <a:t>03H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755</Words>
  <Application>Microsoft Office PowerPoint</Application>
  <PresentationFormat>화면 슬라이드 쇼(4:3)</PresentationFormat>
  <Paragraphs>338</Paragraphs>
  <Slides>8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HCD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LCK</dc:creator>
  <cp:lastModifiedBy>DSparts</cp:lastModifiedBy>
  <cp:revision>346</cp:revision>
  <dcterms:created xsi:type="dcterms:W3CDTF">2008-08-22T10:40:58Z</dcterms:created>
  <dcterms:modified xsi:type="dcterms:W3CDTF">2013-01-24T02:30:45Z</dcterms:modified>
</cp:coreProperties>
</file>