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3" r:id="rId3"/>
    <p:sldId id="284" r:id="rId4"/>
    <p:sldId id="288" r:id="rId5"/>
    <p:sldId id="296" r:id="rId6"/>
    <p:sldId id="297" r:id="rId7"/>
    <p:sldId id="298" r:id="rId8"/>
  </p:sldIdLst>
  <p:sldSz cx="6858000" cy="9144000" type="screen4x3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88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952" y="-96"/>
      </p:cViewPr>
      <p:guideLst>
        <p:guide orient="horz" pos="3224"/>
        <p:guide pos="223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188" cy="511242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2113" y="1"/>
            <a:ext cx="3075538" cy="511242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r">
              <a:defRPr sz="1200"/>
            </a:lvl1pPr>
          </a:lstStyle>
          <a:p>
            <a:fld id="{D773EA87-BFFA-4526-A2DF-E620A7BF4733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66763"/>
            <a:ext cx="2878138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710755" y="4861685"/>
            <a:ext cx="5679440" cy="4606065"/>
          </a:xfrm>
          <a:prstGeom prst="rect">
            <a:avLst/>
          </a:prstGeom>
        </p:spPr>
        <p:txBody>
          <a:bodyPr lIns="94265" tIns="47133" rIns="94265" bIns="47133">
            <a:normAutofit/>
          </a:bodyPr>
          <a:lstStyle/>
          <a:p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66763"/>
            <a:ext cx="2878138" cy="3838575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710755" y="4861685"/>
            <a:ext cx="5679440" cy="4606065"/>
          </a:xfrm>
          <a:prstGeom prst="rect">
            <a:avLst/>
          </a:prstGeom>
        </p:spPr>
        <p:txBody>
          <a:bodyPr lIns="94265" tIns="47133" rIns="94265" bIns="47133"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4022113" y="9721744"/>
            <a:ext cx="3075538" cy="511242"/>
          </a:xfrm>
          <a:prstGeom prst="rect">
            <a:avLst/>
          </a:prstGeom>
        </p:spPr>
        <p:txBody>
          <a:bodyPr lIns="94265" tIns="47133" rIns="94265" bIns="47133"/>
          <a:lstStyle/>
          <a:p>
            <a:fld id="{7C0D65C1-F280-486B-A79E-41DF9439E271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66763"/>
            <a:ext cx="2878138" cy="3838575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710755" y="4861685"/>
            <a:ext cx="5679440" cy="4606065"/>
          </a:xfrm>
          <a:prstGeom prst="rect">
            <a:avLst/>
          </a:prstGeom>
        </p:spPr>
        <p:txBody>
          <a:bodyPr lIns="94265" tIns="47133" rIns="94265" bIns="47133"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4022113" y="9721744"/>
            <a:ext cx="3075538" cy="511242"/>
          </a:xfrm>
          <a:prstGeom prst="rect">
            <a:avLst/>
          </a:prstGeom>
        </p:spPr>
        <p:txBody>
          <a:bodyPr lIns="94265" tIns="47133" rIns="94265" bIns="47133"/>
          <a:lstStyle/>
          <a:p>
            <a:fld id="{7C0D65C1-F280-486B-A79E-41DF9439E271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66763"/>
            <a:ext cx="2878138" cy="3838575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710755" y="4861685"/>
            <a:ext cx="5679440" cy="4606065"/>
          </a:xfrm>
          <a:prstGeom prst="rect">
            <a:avLst/>
          </a:prstGeom>
        </p:spPr>
        <p:txBody>
          <a:bodyPr lIns="94265" tIns="47133" rIns="94265" bIns="47133"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4022113" y="9721744"/>
            <a:ext cx="3075538" cy="511242"/>
          </a:xfrm>
          <a:prstGeom prst="rect">
            <a:avLst/>
          </a:prstGeom>
        </p:spPr>
        <p:txBody>
          <a:bodyPr lIns="94265" tIns="47133" rIns="94265" bIns="47133"/>
          <a:lstStyle/>
          <a:p>
            <a:fld id="{7C0D65C1-F280-486B-A79E-41DF9439E271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209B2-0CAB-46DE-9F5A-2DF71F5A7D4C}" type="datetimeFigureOut">
              <a:rPr lang="ko-KR" altLang="en-US" smtClean="0"/>
              <a:pPr/>
              <a:t>2013-01-24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21A20-0713-4A46-B8DC-7F5A707064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uplaza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71679" y="785787"/>
            <a:ext cx="214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smtClean="0"/>
              <a:t> MEGA8_XBee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23724" y="8358215"/>
            <a:ext cx="1319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mtClean="0"/>
              <a:t>CPUPLAZA</a:t>
            </a:r>
            <a:endParaRPr lang="ko-KR" altLang="en-US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071942" y="8826532"/>
            <a:ext cx="2643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ko-KR" sz="1000">
                <a:latin typeface="HY중고딕" pitchFamily="18" charset="-127"/>
                <a:ea typeface="HY중고딕" pitchFamily="18" charset="-127"/>
                <a:hlinkClick r:id="rId3"/>
              </a:rPr>
              <a:t>www.cpuplaza.com</a:t>
            </a:r>
            <a:r>
              <a:rPr kumimoji="0" lang="en-US" altLang="ko-KR" sz="1000">
                <a:latin typeface="HY중고딕" pitchFamily="18" charset="-127"/>
                <a:ea typeface="HY중고딕" pitchFamily="18" charset="-127"/>
              </a:rPr>
              <a:t> </a:t>
            </a:r>
            <a:endParaRPr kumimoji="0" lang="en-US" altLang="ko-KR" sz="1000" dirty="0">
              <a:latin typeface="HY중고딕" pitchFamily="18" charset="-127"/>
              <a:ea typeface="HY중고딕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76205" y="3714744"/>
            <a:ext cx="215292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91" y="285720"/>
            <a:ext cx="1446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>
                <a:solidFill>
                  <a:schemeClr val="accent1"/>
                </a:solidFill>
              </a:rPr>
              <a:t>제</a:t>
            </a:r>
            <a:r>
              <a:rPr lang="ko-KR" altLang="en-US">
                <a:solidFill>
                  <a:schemeClr val="accent1"/>
                </a:solidFill>
              </a:rPr>
              <a:t>품 </a:t>
            </a:r>
            <a:r>
              <a:rPr lang="ko-KR" altLang="en-US" smtClean="0">
                <a:solidFill>
                  <a:schemeClr val="accent1"/>
                </a:solidFill>
              </a:rPr>
              <a:t>소개</a:t>
            </a:r>
            <a:endParaRPr lang="ko-KR" altLang="en-US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9" y="714350"/>
            <a:ext cx="635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mtClean="0"/>
              <a:t>MEGA_XBee</a:t>
            </a:r>
            <a:r>
              <a:rPr lang="ko-KR" altLang="en-US" sz="1200" smtClean="0"/>
              <a:t>는 </a:t>
            </a:r>
            <a:r>
              <a:rPr lang="en-US" altLang="ko-KR" sz="1200" smtClean="0"/>
              <a:t>Digi MaxStream</a:t>
            </a:r>
            <a:r>
              <a:rPr lang="ko-KR" altLang="en-US" sz="1200" smtClean="0"/>
              <a:t>사의 지그비 모듈</a:t>
            </a:r>
            <a:r>
              <a:rPr lang="en-US" altLang="ko-KR" sz="1200" smtClean="0"/>
              <a:t>(XBee Series)</a:t>
            </a:r>
            <a:r>
              <a:rPr lang="ko-KR" altLang="en-US" sz="1200" smtClean="0"/>
              <a:t>를  </a:t>
            </a:r>
            <a:r>
              <a:rPr lang="en-US" altLang="ko-KR" sz="1200" smtClean="0"/>
              <a:t>Atmega8</a:t>
            </a:r>
            <a:r>
              <a:rPr lang="ko-KR" altLang="en-US" sz="1200" smtClean="0"/>
              <a:t>과</a:t>
            </a:r>
            <a:endParaRPr lang="en-US" altLang="ko-KR" sz="1200" smtClean="0"/>
          </a:p>
          <a:p>
            <a:r>
              <a:rPr lang="ko-KR" altLang="en-US" sz="1200" smtClean="0"/>
              <a:t>연결 하여 </a:t>
            </a:r>
            <a:r>
              <a:rPr lang="en-US" altLang="ko-KR" sz="1200" smtClean="0"/>
              <a:t>ZigBee </a:t>
            </a:r>
            <a:r>
              <a:rPr lang="ko-KR" altLang="en-US" sz="1200" smtClean="0"/>
              <a:t>통신을 지원 합니다</a:t>
            </a:r>
            <a:r>
              <a:rPr lang="en-US" altLang="ko-KR" sz="120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91" y="1357290"/>
            <a:ext cx="1446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>
                <a:solidFill>
                  <a:schemeClr val="accent1"/>
                </a:solidFill>
              </a:rPr>
              <a:t>제</a:t>
            </a:r>
            <a:r>
              <a:rPr lang="ko-KR" altLang="en-US">
                <a:solidFill>
                  <a:schemeClr val="accent1"/>
                </a:solidFill>
              </a:rPr>
              <a:t>품 </a:t>
            </a:r>
            <a:r>
              <a:rPr lang="ko-KR" altLang="en-US" smtClean="0">
                <a:solidFill>
                  <a:schemeClr val="accent1"/>
                </a:solidFill>
              </a:rPr>
              <a:t>특</a:t>
            </a:r>
            <a:r>
              <a:rPr lang="ko-KR" altLang="en-US">
                <a:solidFill>
                  <a:schemeClr val="accent1"/>
                </a:solidFill>
              </a:rPr>
              <a:t>징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729" y="1714480"/>
            <a:ext cx="63579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mtClean="0"/>
              <a:t>- </a:t>
            </a:r>
            <a:r>
              <a:rPr lang="ko-KR" altLang="en-US" sz="1200" smtClean="0"/>
              <a:t>전원 </a:t>
            </a:r>
            <a:r>
              <a:rPr lang="en-US" altLang="ko-KR" sz="1200" smtClean="0"/>
              <a:t>: </a:t>
            </a:r>
            <a:r>
              <a:rPr lang="ko-KR" altLang="en-US" sz="1200" smtClean="0"/>
              <a:t>외부 </a:t>
            </a:r>
            <a:r>
              <a:rPr lang="en-US" altLang="ko-KR" sz="1200" smtClean="0"/>
              <a:t>DC 5.0V</a:t>
            </a:r>
          </a:p>
          <a:p>
            <a:pPr>
              <a:buFontTx/>
              <a:buChar char="-"/>
            </a:pPr>
            <a:r>
              <a:rPr lang="en-US" altLang="ko-KR" sz="1200" smtClean="0"/>
              <a:t> ZigBee </a:t>
            </a:r>
            <a:r>
              <a:rPr lang="ko-KR" altLang="en-US" sz="1200" smtClean="0"/>
              <a:t>모듈</a:t>
            </a:r>
            <a:r>
              <a:rPr lang="en-US" altLang="ko-KR" sz="1200" smtClean="0"/>
              <a:t>(XBee Series)</a:t>
            </a:r>
            <a:r>
              <a:rPr lang="ko-KR" altLang="en-US" sz="1200" smtClean="0"/>
              <a:t>과 </a:t>
            </a:r>
            <a:r>
              <a:rPr lang="en-US" altLang="ko-KR" sz="1200" smtClean="0"/>
              <a:t>COM1</a:t>
            </a:r>
            <a:r>
              <a:rPr lang="ko-KR" altLang="en-US" sz="1200" smtClean="0"/>
              <a:t>를 통해 연결</a:t>
            </a:r>
            <a:r>
              <a:rPr lang="en-US" altLang="ko-KR" sz="1200" smtClean="0"/>
              <a:t> </a:t>
            </a:r>
          </a:p>
          <a:p>
            <a:r>
              <a:rPr lang="en-US" altLang="ko-KR" sz="1200" smtClean="0"/>
              <a:t>- Atmega8 CPU </a:t>
            </a:r>
            <a:r>
              <a:rPr lang="ko-KR" altLang="en-US" sz="1200" smtClean="0"/>
              <a:t>모든 </a:t>
            </a:r>
            <a:r>
              <a:rPr lang="en-US" altLang="ko-KR" sz="1200" smtClean="0"/>
              <a:t>I/O 1</a:t>
            </a:r>
            <a:r>
              <a:rPr lang="ko-KR" altLang="en-US" sz="1200" smtClean="0"/>
              <a:t>열 헤더 지원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en-US" altLang="ko-KR" sz="1200" smtClean="0"/>
              <a:t>- TTL-232 1PORT </a:t>
            </a:r>
            <a:r>
              <a:rPr lang="ko-KR" altLang="en-US" sz="1200" smtClean="0"/>
              <a:t>별도 지원</a:t>
            </a:r>
            <a:r>
              <a:rPr lang="en-US" altLang="ko-KR" sz="1200" smtClean="0"/>
              <a:t>(ZigBee</a:t>
            </a:r>
            <a:r>
              <a:rPr lang="ko-KR" altLang="en-US" sz="1200" smtClean="0"/>
              <a:t>모듈과 </a:t>
            </a:r>
            <a:r>
              <a:rPr lang="en-US" altLang="ko-KR" sz="1200" smtClean="0"/>
              <a:t>TTL-232</a:t>
            </a:r>
            <a:r>
              <a:rPr lang="ko-KR" altLang="en-US" sz="1200" smtClean="0"/>
              <a:t>중 하나만 가능 </a:t>
            </a:r>
            <a:r>
              <a:rPr lang="en-US" altLang="ko-KR" sz="1200" smtClean="0"/>
              <a:t>)</a:t>
            </a:r>
          </a:p>
          <a:p>
            <a:pPr>
              <a:buFontTx/>
              <a:buChar char="-"/>
            </a:pPr>
            <a:r>
              <a:rPr lang="en-US" altLang="ko-KR" sz="1200" smtClean="0"/>
              <a:t> ZigBee </a:t>
            </a:r>
            <a:r>
              <a:rPr lang="ko-KR" altLang="en-US" sz="1200" smtClean="0"/>
              <a:t>테스트 프로그램 예제 소스 제공</a:t>
            </a:r>
            <a:endParaRPr lang="en-US" altLang="ko-KR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4290" y="214283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>
                <a:solidFill>
                  <a:schemeClr val="accent1"/>
                </a:solidFill>
              </a:rPr>
              <a:t>제</a:t>
            </a:r>
            <a:r>
              <a:rPr lang="ko-KR" altLang="en-US">
                <a:solidFill>
                  <a:schemeClr val="accent1"/>
                </a:solidFill>
              </a:rPr>
              <a:t>품 </a:t>
            </a:r>
            <a:r>
              <a:rPr lang="ko-KR" altLang="en-US" smtClean="0">
                <a:solidFill>
                  <a:schemeClr val="accent1"/>
                </a:solidFill>
              </a:rPr>
              <a:t>사양</a:t>
            </a:r>
            <a:endParaRPr lang="ko-KR" altLang="en-US">
              <a:solidFill>
                <a:schemeClr val="accent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785927" y="1928794"/>
            <a:ext cx="571503" cy="64294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785926" y="2002293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 COM1</a:t>
            </a:r>
          </a:p>
          <a:p>
            <a:r>
              <a:rPr lang="en-US" altLang="ko-KR" sz="900" smtClean="0"/>
              <a:t>TTL-232</a:t>
            </a:r>
            <a:endParaRPr lang="ko-KR" altLang="en-US" sz="900"/>
          </a:p>
        </p:txBody>
      </p:sp>
      <p:sp>
        <p:nvSpPr>
          <p:cNvPr id="31" name="직사각형 30"/>
          <p:cNvSpPr/>
          <p:nvPr/>
        </p:nvSpPr>
        <p:spPr>
          <a:xfrm>
            <a:off x="3000372" y="1871559"/>
            <a:ext cx="714380" cy="9859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3000372" y="2228749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Atmega8</a:t>
            </a:r>
          </a:p>
          <a:p>
            <a:r>
              <a:rPr lang="en-US" altLang="ko-KR" sz="900" smtClean="0"/>
              <a:t> (16M/5V)</a:t>
            </a:r>
            <a:endParaRPr lang="ko-KR" altLang="en-US" sz="900"/>
          </a:p>
        </p:txBody>
      </p:sp>
      <p:sp>
        <p:nvSpPr>
          <p:cNvPr id="52" name="TextBox 51"/>
          <p:cNvSpPr txBox="1"/>
          <p:nvPr/>
        </p:nvSpPr>
        <p:spPr>
          <a:xfrm>
            <a:off x="1733539" y="3295943"/>
            <a:ext cx="909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DC5V--&gt;3.3V</a:t>
            </a:r>
          </a:p>
          <a:p>
            <a:r>
              <a:rPr lang="en-US" altLang="ko-KR" sz="900" smtClean="0"/>
              <a:t>(500mA)</a:t>
            </a:r>
            <a:endParaRPr lang="ko-KR" altLang="en-US" sz="900"/>
          </a:p>
        </p:txBody>
      </p:sp>
      <p:sp>
        <p:nvSpPr>
          <p:cNvPr id="53" name="직사각형 52"/>
          <p:cNvSpPr/>
          <p:nvPr/>
        </p:nvSpPr>
        <p:spPr>
          <a:xfrm>
            <a:off x="1785927" y="3308086"/>
            <a:ext cx="785818" cy="36156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직사각형 94"/>
          <p:cNvSpPr/>
          <p:nvPr/>
        </p:nvSpPr>
        <p:spPr>
          <a:xfrm>
            <a:off x="1643051" y="1312197"/>
            <a:ext cx="3571900" cy="2571768"/>
          </a:xfrm>
          <a:prstGeom prst="rect">
            <a:avLst/>
          </a:prstGeom>
          <a:noFill/>
          <a:ln w="31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위쪽 화살표 96"/>
          <p:cNvSpPr/>
          <p:nvPr/>
        </p:nvSpPr>
        <p:spPr>
          <a:xfrm>
            <a:off x="3286124" y="4098279"/>
            <a:ext cx="214314" cy="285752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rgbClr val="FF0000"/>
              </a:solidFill>
            </a:endParaRPr>
          </a:p>
        </p:txBody>
      </p:sp>
      <p:cxnSp>
        <p:nvCxnSpPr>
          <p:cNvPr id="99" name="직선 연결선 98"/>
          <p:cNvCxnSpPr/>
          <p:nvPr/>
        </p:nvCxnSpPr>
        <p:spPr>
          <a:xfrm>
            <a:off x="928670" y="2214546"/>
            <a:ext cx="714380" cy="1588"/>
          </a:xfrm>
          <a:prstGeom prst="line">
            <a:avLst/>
          </a:prstGeom>
          <a:ln w="31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000108" y="2010059"/>
            <a:ext cx="642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TTL-232</a:t>
            </a:r>
          </a:p>
        </p:txBody>
      </p:sp>
      <p:cxnSp>
        <p:nvCxnSpPr>
          <p:cNvPr id="105" name="직선 연결선 104"/>
          <p:cNvCxnSpPr/>
          <p:nvPr/>
        </p:nvCxnSpPr>
        <p:spPr>
          <a:xfrm>
            <a:off x="928670" y="3428992"/>
            <a:ext cx="714380" cy="1588"/>
          </a:xfrm>
          <a:prstGeom prst="line">
            <a:avLst/>
          </a:prstGeom>
          <a:ln w="31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000108" y="3220129"/>
            <a:ext cx="5000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DC5V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571612" y="1097883"/>
            <a:ext cx="12858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MEGA8_XBee</a:t>
            </a:r>
          </a:p>
        </p:txBody>
      </p:sp>
      <p:sp>
        <p:nvSpPr>
          <p:cNvPr id="121" name="직사각형 120"/>
          <p:cNvSpPr/>
          <p:nvPr/>
        </p:nvSpPr>
        <p:spPr>
          <a:xfrm>
            <a:off x="2357430" y="1379259"/>
            <a:ext cx="2071702" cy="21869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왼쪽/오른쪽 화살표 121"/>
          <p:cNvSpPr/>
          <p:nvPr/>
        </p:nvSpPr>
        <p:spPr>
          <a:xfrm rot="16200000" flipV="1">
            <a:off x="3263381" y="1679986"/>
            <a:ext cx="210861" cy="120373"/>
          </a:xfrm>
          <a:prstGeom prst="leftRight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TextBox 123"/>
          <p:cNvSpPr txBox="1"/>
          <p:nvPr/>
        </p:nvSpPr>
        <p:spPr>
          <a:xfrm>
            <a:off x="2357430" y="1383635"/>
            <a:ext cx="2286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smtClean="0"/>
              <a:t> CPU I/O PORT(1*15 2.54mm) J1/J2</a:t>
            </a:r>
            <a:endParaRPr lang="ko-KR" altLang="en-US" sz="800"/>
          </a:p>
        </p:txBody>
      </p:sp>
      <p:sp>
        <p:nvSpPr>
          <p:cNvPr id="248" name="TextBox 247"/>
          <p:cNvSpPr txBox="1"/>
          <p:nvPr/>
        </p:nvSpPr>
        <p:spPr>
          <a:xfrm>
            <a:off x="1857364" y="2311198"/>
            <a:ext cx="4286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smtClean="0"/>
              <a:t> J5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312166" y="571473"/>
            <a:ext cx="18309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smtClean="0"/>
              <a:t>1. </a:t>
            </a:r>
            <a:r>
              <a:rPr lang="ko-KR" altLang="en-US" sz="1400" smtClean="0"/>
              <a:t>제품</a:t>
            </a:r>
            <a:r>
              <a:rPr lang="en-US" altLang="ko-KR" sz="1400" smtClean="0"/>
              <a:t> </a:t>
            </a:r>
            <a:r>
              <a:rPr lang="ko-KR" altLang="en-US" sz="1400" smtClean="0"/>
              <a:t>구성 및 명칭</a:t>
            </a:r>
            <a:endParaRPr lang="ko-KR" altLang="en-US" sz="1400"/>
          </a:p>
        </p:txBody>
      </p:sp>
      <p:cxnSp>
        <p:nvCxnSpPr>
          <p:cNvPr id="127" name="직선 연결선 126"/>
          <p:cNvCxnSpPr/>
          <p:nvPr/>
        </p:nvCxnSpPr>
        <p:spPr>
          <a:xfrm>
            <a:off x="3714752" y="2143108"/>
            <a:ext cx="142876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직사각형 138"/>
          <p:cNvSpPr/>
          <p:nvPr/>
        </p:nvSpPr>
        <p:spPr>
          <a:xfrm>
            <a:off x="4500570" y="1928794"/>
            <a:ext cx="642942" cy="64294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TextBox 139"/>
          <p:cNvSpPr txBox="1"/>
          <p:nvPr/>
        </p:nvSpPr>
        <p:spPr>
          <a:xfrm>
            <a:off x="4500570" y="2000232"/>
            <a:ext cx="7143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 COM1</a:t>
            </a:r>
            <a:endParaRPr lang="en-US" altLang="ko-KR" sz="900"/>
          </a:p>
          <a:p>
            <a:r>
              <a:rPr lang="en-US" altLang="ko-KR" sz="900" smtClean="0"/>
              <a:t>TTL-232</a:t>
            </a:r>
          </a:p>
          <a:p>
            <a:r>
              <a:rPr lang="en-US" altLang="ko-KR" sz="900" smtClean="0"/>
              <a:t>(DC3.3V)</a:t>
            </a:r>
          </a:p>
        </p:txBody>
      </p:sp>
      <p:cxnSp>
        <p:nvCxnSpPr>
          <p:cNvPr id="143" name="직선 연결선 142"/>
          <p:cNvCxnSpPr/>
          <p:nvPr/>
        </p:nvCxnSpPr>
        <p:spPr>
          <a:xfrm flipV="1">
            <a:off x="3857628" y="2143108"/>
            <a:ext cx="642942" cy="7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직선 연결선 170"/>
          <p:cNvCxnSpPr/>
          <p:nvPr/>
        </p:nvCxnSpPr>
        <p:spPr>
          <a:xfrm>
            <a:off x="3714752" y="2071670"/>
            <a:ext cx="785818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/>
          <p:cNvCxnSpPr/>
          <p:nvPr/>
        </p:nvCxnSpPr>
        <p:spPr>
          <a:xfrm rot="5400000">
            <a:off x="3535362" y="2535223"/>
            <a:ext cx="928694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3705227" y="1885931"/>
            <a:ext cx="357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smtClean="0"/>
              <a:t>TX</a:t>
            </a:r>
          </a:p>
        </p:txBody>
      </p:sp>
      <p:cxnSp>
        <p:nvCxnSpPr>
          <p:cNvPr id="235" name="직선 화살표 연결선 234"/>
          <p:cNvCxnSpPr/>
          <p:nvPr/>
        </p:nvCxnSpPr>
        <p:spPr>
          <a:xfrm>
            <a:off x="4214818" y="5258744"/>
            <a:ext cx="204790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Box 236"/>
          <p:cNvSpPr txBox="1"/>
          <p:nvPr/>
        </p:nvSpPr>
        <p:spPr>
          <a:xfrm>
            <a:off x="4348170" y="5126986"/>
            <a:ext cx="10810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COM1(TTL-232)</a:t>
            </a:r>
          </a:p>
        </p:txBody>
      </p:sp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16" y="1428728"/>
            <a:ext cx="642942" cy="680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91" y="2222484"/>
            <a:ext cx="428628" cy="605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6453" y="3079739"/>
            <a:ext cx="507210" cy="563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3" name="직선 연결선 72"/>
          <p:cNvCxnSpPr/>
          <p:nvPr/>
        </p:nvCxnSpPr>
        <p:spPr>
          <a:xfrm>
            <a:off x="5214950" y="1855768"/>
            <a:ext cx="500066" cy="1588"/>
          </a:xfrm>
          <a:prstGeom prst="line">
            <a:avLst/>
          </a:prstGeom>
          <a:ln w="31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/>
          <p:cNvCxnSpPr/>
          <p:nvPr/>
        </p:nvCxnSpPr>
        <p:spPr>
          <a:xfrm rot="5400000">
            <a:off x="4715281" y="2642777"/>
            <a:ext cx="1570842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>
            <a:off x="5500702" y="3427404"/>
            <a:ext cx="214314" cy="1588"/>
          </a:xfrm>
          <a:prstGeom prst="line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/>
          <p:cNvCxnSpPr/>
          <p:nvPr/>
        </p:nvCxnSpPr>
        <p:spPr>
          <a:xfrm>
            <a:off x="5500702" y="2570148"/>
            <a:ext cx="214314" cy="1588"/>
          </a:xfrm>
          <a:prstGeom prst="line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직사각형 76"/>
          <p:cNvSpPr/>
          <p:nvPr/>
        </p:nvSpPr>
        <p:spPr>
          <a:xfrm>
            <a:off x="5715016" y="1428728"/>
            <a:ext cx="642942" cy="2286016"/>
          </a:xfrm>
          <a:prstGeom prst="rect">
            <a:avLst/>
          </a:prstGeom>
          <a:noFill/>
          <a:ln w="31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TextBox 77"/>
          <p:cNvSpPr txBox="1"/>
          <p:nvPr/>
        </p:nvSpPr>
        <p:spPr>
          <a:xfrm>
            <a:off x="5643578" y="1214414"/>
            <a:ext cx="7858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XBee </a:t>
            </a:r>
            <a:r>
              <a:rPr lang="ko-KR" altLang="en-US" sz="900" smtClean="0"/>
              <a:t>모듈</a:t>
            </a:r>
            <a:endParaRPr lang="en-US" altLang="ko-KR" sz="90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71743" y="4643438"/>
            <a:ext cx="1643075" cy="122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2" name="TextBox 81"/>
          <p:cNvSpPr txBox="1"/>
          <p:nvPr/>
        </p:nvSpPr>
        <p:spPr>
          <a:xfrm>
            <a:off x="1928803" y="4857752"/>
            <a:ext cx="571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 smtClean="0"/>
              <a:t>ISP</a:t>
            </a:r>
          </a:p>
        </p:txBody>
      </p:sp>
      <p:cxnSp>
        <p:nvCxnSpPr>
          <p:cNvPr id="83" name="직선 화살표 연결선 82"/>
          <p:cNvCxnSpPr/>
          <p:nvPr/>
        </p:nvCxnSpPr>
        <p:spPr>
          <a:xfrm>
            <a:off x="2428868" y="4964760"/>
            <a:ext cx="214314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714488" y="5499564"/>
            <a:ext cx="7858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smtClean="0"/>
              <a:t>Reset S/W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928802" y="5286380"/>
            <a:ext cx="571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900" smtClean="0"/>
              <a:t>DC-5V</a:t>
            </a:r>
          </a:p>
        </p:txBody>
      </p:sp>
      <p:cxnSp>
        <p:nvCxnSpPr>
          <p:cNvPr id="86" name="직선 화살표 연결선 85"/>
          <p:cNvCxnSpPr/>
          <p:nvPr/>
        </p:nvCxnSpPr>
        <p:spPr>
          <a:xfrm>
            <a:off x="2428867" y="5393389"/>
            <a:ext cx="214314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직선 화살표 연결선 86"/>
          <p:cNvCxnSpPr/>
          <p:nvPr/>
        </p:nvCxnSpPr>
        <p:spPr>
          <a:xfrm>
            <a:off x="2428868" y="5572132"/>
            <a:ext cx="214314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화살표 연결선 87"/>
          <p:cNvCxnSpPr/>
          <p:nvPr/>
        </p:nvCxnSpPr>
        <p:spPr>
          <a:xfrm>
            <a:off x="3714753" y="4565002"/>
            <a:ext cx="571504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/>
          <p:cNvCxnSpPr/>
          <p:nvPr/>
        </p:nvCxnSpPr>
        <p:spPr>
          <a:xfrm rot="5400000">
            <a:off x="3644108" y="4643437"/>
            <a:ext cx="142083" cy="79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4214820" y="4455464"/>
            <a:ext cx="9286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CPU PORT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4214819" y="5841366"/>
            <a:ext cx="9286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CPU PORT</a:t>
            </a:r>
          </a:p>
        </p:txBody>
      </p:sp>
      <p:cxnSp>
        <p:nvCxnSpPr>
          <p:cNvPr id="94" name="직선 화살표 연결선 93"/>
          <p:cNvCxnSpPr/>
          <p:nvPr/>
        </p:nvCxnSpPr>
        <p:spPr>
          <a:xfrm>
            <a:off x="3714752" y="5954079"/>
            <a:ext cx="571504" cy="1588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연결선 95"/>
          <p:cNvCxnSpPr/>
          <p:nvPr/>
        </p:nvCxnSpPr>
        <p:spPr>
          <a:xfrm rot="5400000">
            <a:off x="3644108" y="5884228"/>
            <a:ext cx="142083" cy="794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/>
          <p:cNvCxnSpPr/>
          <p:nvPr/>
        </p:nvCxnSpPr>
        <p:spPr>
          <a:xfrm rot="5400000">
            <a:off x="3608389" y="2606661"/>
            <a:ext cx="928694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3714752" y="2141978"/>
            <a:ext cx="3571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smtClean="0"/>
              <a:t>RX</a:t>
            </a:r>
          </a:p>
        </p:txBody>
      </p:sp>
      <p:cxnSp>
        <p:nvCxnSpPr>
          <p:cNvPr id="112" name="직선 연결선 111"/>
          <p:cNvCxnSpPr/>
          <p:nvPr/>
        </p:nvCxnSpPr>
        <p:spPr>
          <a:xfrm rot="16200000" flipV="1">
            <a:off x="4000504" y="3000364"/>
            <a:ext cx="794" cy="7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/>
          <p:cNvCxnSpPr/>
          <p:nvPr/>
        </p:nvCxnSpPr>
        <p:spPr>
          <a:xfrm rot="10800000">
            <a:off x="2714620" y="3000364"/>
            <a:ext cx="1285884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연결선 119"/>
          <p:cNvCxnSpPr/>
          <p:nvPr/>
        </p:nvCxnSpPr>
        <p:spPr>
          <a:xfrm>
            <a:off x="2357430" y="2071670"/>
            <a:ext cx="357190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직선 연결선 125"/>
          <p:cNvCxnSpPr/>
          <p:nvPr/>
        </p:nvCxnSpPr>
        <p:spPr>
          <a:xfrm rot="5400000">
            <a:off x="2251067" y="2536017"/>
            <a:ext cx="928694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직선 연결선 129"/>
          <p:cNvCxnSpPr/>
          <p:nvPr/>
        </p:nvCxnSpPr>
        <p:spPr>
          <a:xfrm rot="5400000">
            <a:off x="2215348" y="2642380"/>
            <a:ext cx="857256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직선 연결선 131"/>
          <p:cNvCxnSpPr/>
          <p:nvPr/>
        </p:nvCxnSpPr>
        <p:spPr>
          <a:xfrm rot="10800000">
            <a:off x="2357431" y="2214546"/>
            <a:ext cx="285752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/>
          <p:cNvCxnSpPr/>
          <p:nvPr/>
        </p:nvCxnSpPr>
        <p:spPr>
          <a:xfrm>
            <a:off x="2643182" y="3071802"/>
            <a:ext cx="1428760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" name="표 136"/>
          <p:cNvGraphicFramePr>
            <a:graphicFrameLocks noGrp="1"/>
          </p:cNvGraphicFramePr>
          <p:nvPr/>
        </p:nvGraphicFramePr>
        <p:xfrm>
          <a:off x="609598" y="1016620"/>
          <a:ext cx="1033453" cy="669617"/>
        </p:xfrm>
        <a:graphic>
          <a:graphicData uri="http://schemas.openxmlformats.org/drawingml/2006/table">
            <a:tbl>
              <a:tblPr/>
              <a:tblGrid>
                <a:gridCol w="461949"/>
                <a:gridCol w="571504"/>
              </a:tblGrid>
              <a:tr h="24289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NUM</a:t>
                      </a:r>
                      <a:endParaRPr lang="ko-KR" altLang="en-US" sz="8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NAME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1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DC5V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2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GND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6" name="TextBox 175"/>
          <p:cNvSpPr txBox="1"/>
          <p:nvPr/>
        </p:nvSpPr>
        <p:spPr>
          <a:xfrm>
            <a:off x="500042" y="785787"/>
            <a:ext cx="15335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PCON1 : DC </a:t>
            </a:r>
            <a:r>
              <a:rPr lang="ko-KR" altLang="en-US" sz="900" smtClean="0"/>
              <a:t>전원 입력</a:t>
            </a:r>
            <a:endParaRPr lang="en-US" altLang="ko-KR" sz="900" smtClean="0"/>
          </a:p>
        </p:txBody>
      </p:sp>
      <p:sp>
        <p:nvSpPr>
          <p:cNvPr id="73" name="TextBox 72"/>
          <p:cNvSpPr txBox="1"/>
          <p:nvPr/>
        </p:nvSpPr>
        <p:spPr>
          <a:xfrm>
            <a:off x="312167" y="335134"/>
            <a:ext cx="2010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smtClean="0"/>
              <a:t>2. </a:t>
            </a:r>
            <a:r>
              <a:rPr lang="ko-KR" altLang="en-US" sz="1400" smtClean="0"/>
              <a:t>커넥터</a:t>
            </a:r>
            <a:r>
              <a:rPr lang="en-US" altLang="ko-KR" sz="1400" smtClean="0"/>
              <a:t> </a:t>
            </a:r>
            <a:r>
              <a:rPr lang="ko-KR" altLang="en-US" sz="1400" smtClean="0"/>
              <a:t>기능</a:t>
            </a:r>
            <a:r>
              <a:rPr lang="en-US" altLang="ko-KR" sz="1400" smtClean="0"/>
              <a:t> </a:t>
            </a:r>
            <a:r>
              <a:rPr lang="ko-KR" altLang="en-US" sz="1400" smtClean="0"/>
              <a:t>및 사양</a:t>
            </a:r>
            <a:endParaRPr lang="ko-KR" altLang="en-US" sz="1400"/>
          </a:p>
        </p:txBody>
      </p:sp>
      <p:sp>
        <p:nvSpPr>
          <p:cNvPr id="76" name="TextBox 75"/>
          <p:cNvSpPr txBox="1"/>
          <p:nvPr/>
        </p:nvSpPr>
        <p:spPr>
          <a:xfrm>
            <a:off x="3505294" y="769268"/>
            <a:ext cx="1214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J4 : ISP</a:t>
            </a:r>
          </a:p>
        </p:txBody>
      </p:sp>
      <p:graphicFrame>
        <p:nvGraphicFramePr>
          <p:cNvPr id="77" name="표 76"/>
          <p:cNvGraphicFramePr>
            <a:graphicFrameLocks noGrp="1"/>
          </p:cNvGraphicFramePr>
          <p:nvPr/>
        </p:nvGraphicFramePr>
        <p:xfrm>
          <a:off x="3614850" y="1000101"/>
          <a:ext cx="1242910" cy="1510941"/>
        </p:xfrm>
        <a:graphic>
          <a:graphicData uri="http://schemas.openxmlformats.org/drawingml/2006/table">
            <a:tbl>
              <a:tblPr/>
              <a:tblGrid>
                <a:gridCol w="533387"/>
                <a:gridCol w="709523"/>
              </a:tblGrid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NUM</a:t>
                      </a:r>
                      <a:endParaRPr lang="ko-KR" altLang="en-US" sz="8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NAME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1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MISO(TXD)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2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VCC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3  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SCK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MOSI(RXD)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RST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GND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933659" y="785786"/>
            <a:ext cx="1214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J3 : TTL-232</a:t>
            </a:r>
          </a:p>
        </p:txBody>
      </p:sp>
      <p:graphicFrame>
        <p:nvGraphicFramePr>
          <p:cNvPr id="18" name="표 17"/>
          <p:cNvGraphicFramePr>
            <a:graphicFrameLocks noGrp="1"/>
          </p:cNvGraphicFramePr>
          <p:nvPr/>
        </p:nvGraphicFramePr>
        <p:xfrm>
          <a:off x="2043214" y="1016619"/>
          <a:ext cx="1242910" cy="870861"/>
        </p:xfrm>
        <a:graphic>
          <a:graphicData uri="http://schemas.openxmlformats.org/drawingml/2006/table">
            <a:tbl>
              <a:tblPr/>
              <a:tblGrid>
                <a:gridCol w="533387"/>
                <a:gridCol w="709523"/>
              </a:tblGrid>
              <a:tr h="2133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NUM</a:t>
                      </a:r>
                      <a:endParaRPr lang="ko-KR" altLang="en-US" sz="8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NAME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1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GND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2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ERXD0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1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3  </a:t>
                      </a: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/>
                        <a:t>ETXD0</a:t>
                      </a:r>
                      <a:endParaRPr lang="ko-KR" altLang="en-US" sz="8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0042" y="2811442"/>
            <a:ext cx="17859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J1 : CPU PORT</a:t>
            </a:r>
          </a:p>
        </p:txBody>
      </p: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609597" y="3057540"/>
          <a:ext cx="1500198" cy="3657600"/>
        </p:xfrm>
        <a:graphic>
          <a:graphicData uri="http://schemas.openxmlformats.org/drawingml/2006/table">
            <a:tbl>
              <a:tblPr/>
              <a:tblGrid>
                <a:gridCol w="500066"/>
                <a:gridCol w="1000132"/>
              </a:tblGrid>
              <a:tr h="20259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NUM</a:t>
                      </a:r>
                      <a:endParaRPr lang="ko-KR" altLang="en-US" sz="9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NAME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</a:t>
                      </a:r>
                      <a:endParaRPr lang="ko-KR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RST\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</a:t>
                      </a:r>
                      <a:endParaRPr lang="ko-KR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PC0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3</a:t>
                      </a:r>
                      <a:endParaRPr lang="ko-KR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PC1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PC2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PC4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PC5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PC6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PC7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PD0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PD1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PD2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PD3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PD4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PD5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52671" y="2811442"/>
            <a:ext cx="17859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J2 : CPU PORT</a:t>
            </a:r>
          </a:p>
        </p:txBody>
      </p:sp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2362226" y="3057540"/>
          <a:ext cx="1500198" cy="3657600"/>
        </p:xfrm>
        <a:graphic>
          <a:graphicData uri="http://schemas.openxmlformats.org/drawingml/2006/table">
            <a:tbl>
              <a:tblPr/>
              <a:tblGrid>
                <a:gridCol w="500066"/>
                <a:gridCol w="1000132"/>
              </a:tblGrid>
              <a:tr h="20259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NUM</a:t>
                      </a:r>
                      <a:endParaRPr lang="ko-KR" altLang="en-US" sz="90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NAME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</a:t>
                      </a:r>
                      <a:endParaRPr lang="ko-KR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VCC(+5V)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2</a:t>
                      </a:r>
                      <a:endParaRPr lang="ko-KR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VCC(+5V)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3</a:t>
                      </a:r>
                      <a:endParaRPr lang="ko-KR" altLang="en-US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GND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GND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GND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PB0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PB1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PB2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PB3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PB4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PB5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PB6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PB7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ADC6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smtClean="0"/>
                        <a:t>ADC7</a:t>
                      </a:r>
                      <a:endParaRPr lang="ko-KR" altLang="en-US" sz="9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80"/>
          <p:cNvSpPr txBox="1">
            <a:spLocks noChangeArrowheads="1"/>
          </p:cNvSpPr>
          <p:nvPr/>
        </p:nvSpPr>
        <p:spPr bwMode="auto">
          <a:xfrm>
            <a:off x="500091" y="706583"/>
            <a:ext cx="621505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ko-KR" sz="900" smtClean="0"/>
              <a:t>XBee </a:t>
            </a:r>
            <a:r>
              <a:rPr kumimoji="0" lang="ko-KR" altLang="en-US" sz="900" smtClean="0"/>
              <a:t>설정용</a:t>
            </a:r>
            <a:r>
              <a:rPr kumimoji="0" lang="en-US" altLang="ko-KR" sz="900" smtClean="0"/>
              <a:t> </a:t>
            </a:r>
            <a:r>
              <a:rPr kumimoji="0" lang="ko-KR" altLang="en-US" sz="900" smtClean="0"/>
              <a:t>인터페이스 보드</a:t>
            </a:r>
            <a:r>
              <a:rPr lang="ko-KR" altLang="en-US" sz="900" smtClean="0"/>
              <a:t>와 </a:t>
            </a:r>
            <a:r>
              <a:rPr lang="en-US" altLang="ko-KR" sz="900" smtClean="0"/>
              <a:t>X-CTU </a:t>
            </a:r>
            <a:r>
              <a:rPr lang="ko-KR" altLang="en-US" sz="900" smtClean="0"/>
              <a:t>프로그램을 </a:t>
            </a:r>
            <a:r>
              <a:rPr kumimoji="0" lang="ko-KR" altLang="en-US" sz="900" smtClean="0"/>
              <a:t>이용 하여 </a:t>
            </a:r>
            <a:r>
              <a:rPr kumimoji="0" lang="en-US" altLang="ko-KR" sz="900" smtClean="0"/>
              <a:t>XBee</a:t>
            </a:r>
            <a:r>
              <a:rPr kumimoji="0" lang="ko-KR" altLang="en-US" sz="900" smtClean="0"/>
              <a:t>모듈을 </a:t>
            </a:r>
            <a:r>
              <a:rPr kumimoji="0" lang="en-US" altLang="ko-KR" sz="900" smtClean="0"/>
              <a:t>1:N </a:t>
            </a:r>
            <a:r>
              <a:rPr kumimoji="0" lang="ko-KR" altLang="en-US" sz="900" smtClean="0"/>
              <a:t>또는 </a:t>
            </a:r>
            <a:r>
              <a:rPr kumimoji="0" lang="en-US" altLang="ko-KR" sz="900" smtClean="0"/>
              <a:t>1:1 </a:t>
            </a:r>
            <a:r>
              <a:rPr kumimoji="0" lang="ko-KR" altLang="en-US" sz="900" smtClean="0"/>
              <a:t>설정 한후</a:t>
            </a:r>
            <a:r>
              <a:rPr kumimoji="0" lang="en-US" altLang="ko-KR" sz="900" smtClean="0"/>
              <a:t/>
            </a:r>
            <a:br>
              <a:rPr kumimoji="0" lang="en-US" altLang="ko-KR" sz="900" smtClean="0"/>
            </a:br>
            <a:r>
              <a:rPr kumimoji="0" lang="en-US" altLang="ko-KR" sz="900" smtClean="0"/>
              <a:t>MEGA128_XBee </a:t>
            </a:r>
            <a:r>
              <a:rPr kumimoji="0" lang="ko-KR" altLang="en-US" sz="900" smtClean="0"/>
              <a:t>보드에 모듈을 장착 한다</a:t>
            </a:r>
            <a:r>
              <a:rPr kumimoji="0" lang="en-US" altLang="ko-KR" sz="900" smtClean="0"/>
              <a:t>.</a:t>
            </a:r>
            <a:br>
              <a:rPr kumimoji="0" lang="en-US" altLang="ko-KR" sz="900" smtClean="0"/>
            </a:br>
            <a:endParaRPr kumimoji="0" lang="ko-KR" altLang="en-US" sz="900"/>
          </a:p>
        </p:txBody>
      </p:sp>
      <p:pic>
        <p:nvPicPr>
          <p:cNvPr id="68" name="Picture 39" descr="컴퓨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80" y="1785918"/>
            <a:ext cx="6732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9" name="직선 연결선 68"/>
          <p:cNvCxnSpPr/>
          <p:nvPr/>
        </p:nvCxnSpPr>
        <p:spPr>
          <a:xfrm>
            <a:off x="1208091" y="1995855"/>
            <a:ext cx="500066" cy="1588"/>
          </a:xfrm>
          <a:prstGeom prst="line">
            <a:avLst/>
          </a:prstGeom>
          <a:ln w="31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155702" y="1765023"/>
            <a:ext cx="571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RS-232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00042" y="234528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smtClean="0"/>
              <a:t>하이퍼터미널</a:t>
            </a:r>
            <a:endParaRPr lang="en-US" altLang="ko-KR" sz="900" smtClean="0"/>
          </a:p>
          <a:p>
            <a:r>
              <a:rPr lang="en-US" altLang="ko-KR" sz="900" smtClean="0"/>
              <a:t>(19200,N,8,1)</a:t>
            </a:r>
          </a:p>
        </p:txBody>
      </p:sp>
      <p:cxnSp>
        <p:nvCxnSpPr>
          <p:cNvPr id="117" name="직선 연결선 116"/>
          <p:cNvCxnSpPr/>
          <p:nvPr/>
        </p:nvCxnSpPr>
        <p:spPr>
          <a:xfrm rot="5400000">
            <a:off x="3679033" y="4822033"/>
            <a:ext cx="1928826" cy="1588"/>
          </a:xfrm>
          <a:prstGeom prst="line">
            <a:avLst/>
          </a:prstGeom>
          <a:ln w="3175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33"/>
          <p:cNvSpPr txBox="1">
            <a:spLocks noChangeArrowheads="1"/>
          </p:cNvSpPr>
          <p:nvPr/>
        </p:nvSpPr>
        <p:spPr bwMode="auto">
          <a:xfrm>
            <a:off x="4000504" y="5912804"/>
            <a:ext cx="135732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900" smtClean="0"/>
              <a:t>최대 </a:t>
            </a:r>
            <a:r>
              <a:rPr kumimoji="0" lang="en-US" altLang="ko-KR" sz="900" smtClean="0"/>
              <a:t>255</a:t>
            </a:r>
            <a:r>
              <a:rPr kumimoji="0" lang="ko-KR" altLang="en-US" sz="900" smtClean="0"/>
              <a:t>대 연결 가능</a:t>
            </a:r>
            <a:endParaRPr kumimoji="0" lang="en-US" altLang="ko-KR" sz="900"/>
          </a:p>
        </p:txBody>
      </p:sp>
      <p:sp>
        <p:nvSpPr>
          <p:cNvPr id="119" name="TextBox 118"/>
          <p:cNvSpPr txBox="1"/>
          <p:nvPr/>
        </p:nvSpPr>
        <p:spPr>
          <a:xfrm>
            <a:off x="312167" y="335134"/>
            <a:ext cx="1988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smtClean="0"/>
              <a:t>3. H/W </a:t>
            </a:r>
            <a:r>
              <a:rPr lang="ko-KR" altLang="en-US" sz="1400" smtClean="0"/>
              <a:t>통신</a:t>
            </a:r>
            <a:r>
              <a:rPr lang="en-US" altLang="ko-KR" sz="1400" smtClean="0"/>
              <a:t> </a:t>
            </a:r>
            <a:r>
              <a:rPr lang="ko-KR" altLang="en-US" sz="1400" smtClean="0"/>
              <a:t>구성</a:t>
            </a:r>
            <a:r>
              <a:rPr lang="en-US" altLang="ko-KR" sz="1400" smtClean="0"/>
              <a:t>(1:N)</a:t>
            </a:r>
            <a:endParaRPr lang="ko-KR" altLang="en-US" sz="1400"/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8" y="1714480"/>
            <a:ext cx="928694" cy="677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714494" y="2357422"/>
            <a:ext cx="8572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ko-KR" altLang="en-US" sz="900"/>
              <a:t>보드 넘버 </a:t>
            </a:r>
            <a:r>
              <a:rPr kumimoji="0" lang="en-US" altLang="ko-KR" sz="900"/>
              <a:t>‘0</a:t>
            </a:r>
            <a:r>
              <a:rPr kumimoji="0" lang="en-US" altLang="ko-KR" sz="900" smtClean="0"/>
              <a:t>’</a:t>
            </a:r>
            <a:endParaRPr kumimoji="0" lang="en-US" altLang="ko-KR" sz="900"/>
          </a:p>
        </p:txBody>
      </p:sp>
      <p:cxnSp>
        <p:nvCxnSpPr>
          <p:cNvPr id="45" name="직선 화살표 연결선 44"/>
          <p:cNvCxnSpPr/>
          <p:nvPr/>
        </p:nvCxnSpPr>
        <p:spPr>
          <a:xfrm rot="16200000" flipH="1">
            <a:off x="2178835" y="1607323"/>
            <a:ext cx="214314" cy="142876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33"/>
          <p:cNvSpPr txBox="1">
            <a:spLocks noChangeArrowheads="1"/>
          </p:cNvSpPr>
          <p:nvPr/>
        </p:nvSpPr>
        <p:spPr bwMode="auto">
          <a:xfrm>
            <a:off x="1571612" y="1357290"/>
            <a:ext cx="8572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900" smtClean="0"/>
              <a:t>Master </a:t>
            </a:r>
            <a:r>
              <a:rPr kumimoji="0" lang="ko-KR" altLang="en-US" sz="900" smtClean="0"/>
              <a:t>설정</a:t>
            </a:r>
            <a:endParaRPr kumimoji="0" lang="en-US" altLang="ko-KR" sz="900"/>
          </a:p>
        </p:txBody>
      </p:sp>
      <p:cxnSp>
        <p:nvCxnSpPr>
          <p:cNvPr id="47" name="직선 화살표 연결선 46"/>
          <p:cNvCxnSpPr/>
          <p:nvPr/>
        </p:nvCxnSpPr>
        <p:spPr>
          <a:xfrm>
            <a:off x="2643182" y="1927206"/>
            <a:ext cx="142876" cy="1588"/>
          </a:xfrm>
          <a:prstGeom prst="straightConnector1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/>
          <p:nvPr/>
        </p:nvCxnSpPr>
        <p:spPr>
          <a:xfrm rot="5400000" flipH="1" flipV="1">
            <a:off x="2679695" y="1820049"/>
            <a:ext cx="214314" cy="1588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33"/>
          <p:cNvSpPr txBox="1">
            <a:spLocks noChangeArrowheads="1"/>
          </p:cNvSpPr>
          <p:nvPr/>
        </p:nvSpPr>
        <p:spPr bwMode="auto">
          <a:xfrm>
            <a:off x="2571744" y="1498578"/>
            <a:ext cx="5715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ko-KR" sz="900" smtClean="0"/>
              <a:t>2.4</a:t>
            </a:r>
            <a:r>
              <a:rPr lang="en-US" altLang="ko-KR" sz="900" smtClean="0"/>
              <a:t>GHz</a:t>
            </a:r>
            <a:endParaRPr kumimoji="0" lang="en-US" altLang="ko-KR" sz="900"/>
          </a:p>
        </p:txBody>
      </p:sp>
      <p:sp>
        <p:nvSpPr>
          <p:cNvPr id="52" name="TextBox 44"/>
          <p:cNvSpPr txBox="1">
            <a:spLocks noChangeArrowheads="1"/>
          </p:cNvSpPr>
          <p:nvPr/>
        </p:nvSpPr>
        <p:spPr bwMode="auto">
          <a:xfrm>
            <a:off x="5214958" y="2000232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ko-KR" altLang="en-US" sz="900"/>
              <a:t>내부 카운터</a:t>
            </a:r>
            <a:r>
              <a:rPr kumimoji="0" lang="en-US" altLang="ko-KR" sz="900"/>
              <a:t>(“0000”-”9999”)</a:t>
            </a:r>
            <a:endParaRPr kumimoji="0" lang="ko-KR" altLang="en-US" sz="900"/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4286256" y="1714480"/>
            <a:ext cx="928694" cy="677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4286262" y="2357422"/>
            <a:ext cx="8572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ko-KR" altLang="en-US" sz="900"/>
              <a:t>보드 넘버 </a:t>
            </a:r>
            <a:r>
              <a:rPr kumimoji="0" lang="en-US" altLang="ko-KR" sz="900" smtClean="0"/>
              <a:t>‘1’</a:t>
            </a:r>
            <a:endParaRPr kumimoji="0" lang="en-US" altLang="ko-KR" sz="900"/>
          </a:p>
        </p:txBody>
      </p:sp>
      <p:cxnSp>
        <p:nvCxnSpPr>
          <p:cNvPr id="80" name="직선 화살표 연결선 79"/>
          <p:cNvCxnSpPr/>
          <p:nvPr/>
        </p:nvCxnSpPr>
        <p:spPr>
          <a:xfrm>
            <a:off x="4143380" y="1928000"/>
            <a:ext cx="142876" cy="1588"/>
          </a:xfrm>
          <a:prstGeom prst="straightConnector1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화살표 연결선 87"/>
          <p:cNvCxnSpPr/>
          <p:nvPr/>
        </p:nvCxnSpPr>
        <p:spPr>
          <a:xfrm rot="5400000" flipH="1" flipV="1">
            <a:off x="4037017" y="1820843"/>
            <a:ext cx="214314" cy="1588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33"/>
          <p:cNvSpPr txBox="1">
            <a:spLocks noChangeArrowheads="1"/>
          </p:cNvSpPr>
          <p:nvPr/>
        </p:nvSpPr>
        <p:spPr bwMode="auto">
          <a:xfrm>
            <a:off x="3857628" y="1500166"/>
            <a:ext cx="5715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ko-KR" sz="900" smtClean="0"/>
              <a:t>2.4</a:t>
            </a:r>
            <a:r>
              <a:rPr lang="en-US" altLang="ko-KR" sz="900" smtClean="0"/>
              <a:t>GHz</a:t>
            </a:r>
            <a:endParaRPr kumimoji="0" lang="en-US" altLang="ko-KR" sz="900"/>
          </a:p>
        </p:txBody>
      </p:sp>
      <p:sp>
        <p:nvSpPr>
          <p:cNvPr id="90" name="TextBox 44"/>
          <p:cNvSpPr txBox="1">
            <a:spLocks noChangeArrowheads="1"/>
          </p:cNvSpPr>
          <p:nvPr/>
        </p:nvSpPr>
        <p:spPr bwMode="auto">
          <a:xfrm>
            <a:off x="5214958" y="326959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ko-KR" altLang="en-US" sz="900"/>
              <a:t>내부 카운터</a:t>
            </a:r>
            <a:r>
              <a:rPr kumimoji="0" lang="en-US" altLang="ko-KR" sz="900"/>
              <a:t>(“0000”-”9999”)</a:t>
            </a:r>
            <a:endParaRPr kumimoji="0" lang="ko-KR" altLang="en-US" sz="900"/>
          </a:p>
        </p:txBody>
      </p:sp>
      <p:sp>
        <p:nvSpPr>
          <p:cNvPr id="92" name="TextBox 33"/>
          <p:cNvSpPr txBox="1">
            <a:spLocks noChangeArrowheads="1"/>
          </p:cNvSpPr>
          <p:nvPr/>
        </p:nvSpPr>
        <p:spPr bwMode="auto">
          <a:xfrm>
            <a:off x="4286256" y="2643174"/>
            <a:ext cx="8572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900" smtClean="0"/>
              <a:t>Slave2 </a:t>
            </a:r>
            <a:r>
              <a:rPr kumimoji="0" lang="ko-KR" altLang="en-US" sz="900" smtClean="0"/>
              <a:t>설정</a:t>
            </a:r>
            <a:endParaRPr kumimoji="0" lang="en-US" altLang="ko-KR" sz="900"/>
          </a:p>
        </p:txBody>
      </p:sp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4286256" y="2983846"/>
            <a:ext cx="928694" cy="677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4286262" y="3626788"/>
            <a:ext cx="8572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ko-KR" altLang="en-US" sz="900"/>
              <a:t>보드 넘버 </a:t>
            </a:r>
            <a:r>
              <a:rPr kumimoji="0" lang="en-US" altLang="ko-KR" sz="900" smtClean="0"/>
              <a:t>‘2’</a:t>
            </a:r>
            <a:endParaRPr kumimoji="0" lang="en-US" altLang="ko-KR" sz="900"/>
          </a:p>
        </p:txBody>
      </p:sp>
      <p:cxnSp>
        <p:nvCxnSpPr>
          <p:cNvPr id="103" name="직선 화살표 연결선 102"/>
          <p:cNvCxnSpPr/>
          <p:nvPr/>
        </p:nvCxnSpPr>
        <p:spPr>
          <a:xfrm rot="5400000">
            <a:off x="4544552" y="2884948"/>
            <a:ext cx="126354" cy="71439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화살표 연결선 106"/>
          <p:cNvCxnSpPr/>
          <p:nvPr/>
        </p:nvCxnSpPr>
        <p:spPr>
          <a:xfrm>
            <a:off x="4143380" y="3197366"/>
            <a:ext cx="142876" cy="1588"/>
          </a:xfrm>
          <a:prstGeom prst="straightConnector1">
            <a:avLst/>
          </a:prstGeom>
          <a:ln w="31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화살표 연결선 107"/>
          <p:cNvCxnSpPr/>
          <p:nvPr/>
        </p:nvCxnSpPr>
        <p:spPr>
          <a:xfrm rot="5400000" flipH="1" flipV="1">
            <a:off x="4037017" y="3090209"/>
            <a:ext cx="214314" cy="1588"/>
          </a:xfrm>
          <a:prstGeom prst="straightConnector1">
            <a:avLst/>
          </a:prstGeom>
          <a:ln w="31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33"/>
          <p:cNvSpPr txBox="1">
            <a:spLocks noChangeArrowheads="1"/>
          </p:cNvSpPr>
          <p:nvPr/>
        </p:nvSpPr>
        <p:spPr bwMode="auto">
          <a:xfrm>
            <a:off x="3857628" y="2769532"/>
            <a:ext cx="5715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ko-KR" sz="900" smtClean="0"/>
              <a:t>2.4</a:t>
            </a:r>
            <a:r>
              <a:rPr lang="en-US" altLang="ko-KR" sz="900" smtClean="0"/>
              <a:t>GHz</a:t>
            </a:r>
            <a:endParaRPr kumimoji="0" lang="en-US" altLang="ko-KR" sz="900"/>
          </a:p>
        </p:txBody>
      </p:sp>
      <p:sp>
        <p:nvSpPr>
          <p:cNvPr id="113" name="TextBox 33"/>
          <p:cNvSpPr txBox="1">
            <a:spLocks noChangeArrowheads="1"/>
          </p:cNvSpPr>
          <p:nvPr/>
        </p:nvSpPr>
        <p:spPr bwMode="auto">
          <a:xfrm>
            <a:off x="4286256" y="1357290"/>
            <a:ext cx="8572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900" smtClean="0"/>
              <a:t>Slave1 </a:t>
            </a:r>
            <a:r>
              <a:rPr kumimoji="0" lang="ko-KR" altLang="en-US" sz="900" smtClean="0"/>
              <a:t>설정</a:t>
            </a:r>
            <a:endParaRPr kumimoji="0" lang="en-US" altLang="ko-KR" sz="900"/>
          </a:p>
        </p:txBody>
      </p:sp>
      <p:cxnSp>
        <p:nvCxnSpPr>
          <p:cNvPr id="114" name="직선 화살표 연결선 113"/>
          <p:cNvCxnSpPr/>
          <p:nvPr/>
        </p:nvCxnSpPr>
        <p:spPr>
          <a:xfrm rot="5400000">
            <a:off x="4544552" y="1599064"/>
            <a:ext cx="126354" cy="71439"/>
          </a:xfrm>
          <a:prstGeom prst="straightConnector1">
            <a:avLst/>
          </a:prstGeom>
          <a:ln w="31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2519361" y="2323574"/>
            <a:ext cx="0" cy="25929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 sz="900"/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2827732" y="2619378"/>
            <a:ext cx="958458" cy="176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ko-KR" altLang="en-US" sz="900"/>
              <a:t>데이터 요구</a:t>
            </a:r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1304910" y="3214679"/>
            <a:ext cx="1214446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altLang="ko-KR" sz="900" smtClean="0"/>
              <a:t>PD6_LED ON(</a:t>
            </a:r>
            <a:r>
              <a:rPr lang="ko-KR" altLang="en-US" sz="900" smtClean="0"/>
              <a:t>정상</a:t>
            </a:r>
            <a:r>
              <a:rPr lang="en-US" altLang="ko-KR" sz="900" smtClean="0"/>
              <a:t>)</a:t>
            </a:r>
            <a:endParaRPr kumimoji="0" lang="en-US" altLang="ko-KR" sz="900"/>
          </a:p>
        </p:txBody>
      </p:sp>
      <p:sp>
        <p:nvSpPr>
          <p:cNvPr id="3082" name="Rectangle 12"/>
          <p:cNvSpPr>
            <a:spLocks noChangeArrowheads="1"/>
          </p:cNvSpPr>
          <p:nvPr/>
        </p:nvSpPr>
        <p:spPr bwMode="auto">
          <a:xfrm>
            <a:off x="2262186" y="2053174"/>
            <a:ext cx="666748" cy="24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900"/>
              <a:t>Master</a:t>
            </a:r>
            <a:endParaRPr kumimoji="0" lang="ko-KR" altLang="en-US" sz="900"/>
          </a:p>
        </p:txBody>
      </p:sp>
      <p:sp>
        <p:nvSpPr>
          <p:cNvPr id="3083" name="Line 5"/>
          <p:cNvSpPr>
            <a:spLocks noChangeShapeType="1"/>
          </p:cNvSpPr>
          <p:nvPr/>
        </p:nvSpPr>
        <p:spPr bwMode="auto">
          <a:xfrm>
            <a:off x="3917154" y="2336274"/>
            <a:ext cx="0" cy="25929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 sz="900"/>
          </a:p>
        </p:txBody>
      </p:sp>
      <p:sp>
        <p:nvSpPr>
          <p:cNvPr id="3084" name="Line 5"/>
          <p:cNvSpPr>
            <a:spLocks noChangeShapeType="1"/>
          </p:cNvSpPr>
          <p:nvPr/>
        </p:nvSpPr>
        <p:spPr bwMode="auto">
          <a:xfrm>
            <a:off x="5310186" y="2336274"/>
            <a:ext cx="0" cy="25929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 sz="900"/>
          </a:p>
        </p:txBody>
      </p:sp>
      <p:sp>
        <p:nvSpPr>
          <p:cNvPr id="3085" name="Rectangle 12"/>
          <p:cNvSpPr>
            <a:spLocks noChangeArrowheads="1"/>
          </p:cNvSpPr>
          <p:nvPr/>
        </p:nvSpPr>
        <p:spPr bwMode="auto">
          <a:xfrm>
            <a:off x="3696890" y="2043645"/>
            <a:ext cx="660804" cy="25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900"/>
              <a:t>Slave1</a:t>
            </a:r>
            <a:endParaRPr kumimoji="0" lang="ko-KR" altLang="en-US" sz="900"/>
          </a:p>
        </p:txBody>
      </p:sp>
      <p:sp>
        <p:nvSpPr>
          <p:cNvPr id="3086" name="Rectangle 12"/>
          <p:cNvSpPr>
            <a:spLocks noChangeArrowheads="1"/>
          </p:cNvSpPr>
          <p:nvPr/>
        </p:nvSpPr>
        <p:spPr bwMode="auto">
          <a:xfrm>
            <a:off x="5042296" y="2043645"/>
            <a:ext cx="601282" cy="180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900"/>
              <a:t>Slave2</a:t>
            </a:r>
            <a:endParaRPr kumimoji="0" lang="ko-KR" altLang="en-US" sz="900"/>
          </a:p>
        </p:txBody>
      </p:sp>
      <p:cxnSp>
        <p:nvCxnSpPr>
          <p:cNvPr id="43" name="직선 화살표 연결선 42"/>
          <p:cNvCxnSpPr/>
          <p:nvPr/>
        </p:nvCxnSpPr>
        <p:spPr>
          <a:xfrm>
            <a:off x="2524123" y="2833689"/>
            <a:ext cx="13930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/>
          <p:cNvCxnSpPr/>
          <p:nvPr/>
        </p:nvCxnSpPr>
        <p:spPr>
          <a:xfrm rot="10800000">
            <a:off x="2524123" y="3214689"/>
            <a:ext cx="13930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9" name="Rectangle 8"/>
          <p:cNvSpPr>
            <a:spLocks noChangeArrowheads="1"/>
          </p:cNvSpPr>
          <p:nvPr/>
        </p:nvSpPr>
        <p:spPr bwMode="auto">
          <a:xfrm>
            <a:off x="2827733" y="3000378"/>
            <a:ext cx="887019" cy="223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ko-KR" altLang="en-US" sz="900"/>
              <a:t>데이터 응답</a:t>
            </a:r>
          </a:p>
        </p:txBody>
      </p:sp>
      <p:cxnSp>
        <p:nvCxnSpPr>
          <p:cNvPr id="46" name="직선 화살표 연결선 45"/>
          <p:cNvCxnSpPr/>
          <p:nvPr/>
        </p:nvCxnSpPr>
        <p:spPr>
          <a:xfrm rot="10800000" flipV="1">
            <a:off x="1162034" y="3400415"/>
            <a:ext cx="1357322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1" name="Rectangle 8"/>
          <p:cNvSpPr>
            <a:spLocks noChangeArrowheads="1"/>
          </p:cNvSpPr>
          <p:nvPr/>
        </p:nvSpPr>
        <p:spPr bwMode="auto">
          <a:xfrm>
            <a:off x="4214818" y="3571878"/>
            <a:ext cx="851310" cy="22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ko-KR" altLang="en-US" sz="900"/>
              <a:t>데이터 요구</a:t>
            </a:r>
          </a:p>
        </p:txBody>
      </p:sp>
      <p:cxnSp>
        <p:nvCxnSpPr>
          <p:cNvPr id="48" name="직선 화살표 연결선 47"/>
          <p:cNvCxnSpPr/>
          <p:nvPr/>
        </p:nvCxnSpPr>
        <p:spPr>
          <a:xfrm>
            <a:off x="2524123" y="3786189"/>
            <a:ext cx="27860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/>
          <p:nvPr/>
        </p:nvCxnSpPr>
        <p:spPr>
          <a:xfrm rot="10800000">
            <a:off x="2524123" y="4167189"/>
            <a:ext cx="27860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4" name="Rectangle 8"/>
          <p:cNvSpPr>
            <a:spLocks noChangeArrowheads="1"/>
          </p:cNvSpPr>
          <p:nvPr/>
        </p:nvSpPr>
        <p:spPr bwMode="auto">
          <a:xfrm>
            <a:off x="4214818" y="3952878"/>
            <a:ext cx="851310" cy="20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ko-KR" altLang="en-US" sz="900"/>
              <a:t>데이터 응답</a:t>
            </a:r>
          </a:p>
        </p:txBody>
      </p:sp>
      <p:sp>
        <p:nvSpPr>
          <p:cNvPr id="3096" name="Text Box 3"/>
          <p:cNvSpPr txBox="1">
            <a:spLocks noChangeArrowheads="1"/>
          </p:cNvSpPr>
          <p:nvPr/>
        </p:nvSpPr>
        <p:spPr bwMode="auto">
          <a:xfrm>
            <a:off x="340519" y="611003"/>
            <a:ext cx="32313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/>
              <a:t>1</a:t>
            </a:r>
            <a:r>
              <a:rPr kumimoji="0" lang="en-US" altLang="ko-KR" sz="1000" smtClean="0"/>
              <a:t>.  </a:t>
            </a:r>
            <a:r>
              <a:rPr kumimoji="0" lang="en-US" altLang="ko-KR" sz="1000"/>
              <a:t>Master </a:t>
            </a:r>
            <a:r>
              <a:rPr kumimoji="0" lang="ko-KR" altLang="en-US" sz="1000"/>
              <a:t>통신 규약</a:t>
            </a:r>
            <a:r>
              <a:rPr kumimoji="0" lang="en-US" altLang="ko-KR" sz="1000"/>
              <a:t>(Master &lt;-&gt; Slave)</a:t>
            </a:r>
            <a:endParaRPr kumimoji="0" lang="ko-KR" altLang="en-US" sz="1000"/>
          </a:p>
        </p:txBody>
      </p:sp>
      <p:sp>
        <p:nvSpPr>
          <p:cNvPr id="3097" name="Text Box 10"/>
          <p:cNvSpPr txBox="1">
            <a:spLocks noChangeArrowheads="1"/>
          </p:cNvSpPr>
          <p:nvPr/>
        </p:nvSpPr>
        <p:spPr bwMode="auto">
          <a:xfrm>
            <a:off x="502445" y="857224"/>
            <a:ext cx="27551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kumimoji="0" lang="en-US" altLang="ko-KR" sz="1000"/>
              <a:t> </a:t>
            </a:r>
            <a:r>
              <a:rPr kumimoji="0" lang="ko-KR" altLang="en-US" sz="1000"/>
              <a:t>통신 규정 </a:t>
            </a:r>
            <a:r>
              <a:rPr kumimoji="0" lang="en-US" altLang="ko-KR" sz="1000"/>
              <a:t>: </a:t>
            </a:r>
            <a:r>
              <a:rPr kumimoji="0" lang="en-US" altLang="ko-KR" sz="1000" smtClean="0"/>
              <a:t>ZigBee </a:t>
            </a:r>
            <a:r>
              <a:rPr kumimoji="0" lang="ko-KR" altLang="en-US" sz="1000" smtClean="0"/>
              <a:t>무선 통신</a:t>
            </a:r>
            <a:r>
              <a:rPr kumimoji="0" lang="ko-KR" altLang="en-US" sz="1000"/>
              <a:t/>
            </a:r>
            <a:br>
              <a:rPr kumimoji="0" lang="ko-KR" altLang="en-US" sz="1000"/>
            </a:br>
            <a:r>
              <a:rPr kumimoji="0" lang="en-US" altLang="ko-KR" sz="1000"/>
              <a:t>- </a:t>
            </a:r>
            <a:r>
              <a:rPr kumimoji="0" lang="ko-KR" altLang="en-US" sz="1000"/>
              <a:t>데이터     </a:t>
            </a:r>
            <a:r>
              <a:rPr kumimoji="0" lang="en-US" altLang="ko-KR" sz="1000"/>
              <a:t>: 9600 Bps</a:t>
            </a:r>
            <a:br>
              <a:rPr kumimoji="0" lang="en-US" altLang="ko-KR" sz="1000"/>
            </a:br>
            <a:r>
              <a:rPr kumimoji="0" lang="en-US" altLang="ko-KR" sz="1000"/>
              <a:t>- </a:t>
            </a:r>
            <a:r>
              <a:rPr kumimoji="0" lang="ko-KR" altLang="en-US" sz="1000"/>
              <a:t>페러티 비트 </a:t>
            </a:r>
            <a:r>
              <a:rPr kumimoji="0" lang="en-US" altLang="ko-KR" sz="1000"/>
              <a:t>: NON</a:t>
            </a:r>
            <a:br>
              <a:rPr kumimoji="0" lang="en-US" altLang="ko-KR" sz="1000"/>
            </a:br>
            <a:r>
              <a:rPr kumimoji="0" lang="en-US" altLang="ko-KR" sz="1000"/>
              <a:t>- </a:t>
            </a:r>
            <a:r>
              <a:rPr kumimoji="0" lang="ko-KR" altLang="en-US" sz="1000"/>
              <a:t>정지 비트    </a:t>
            </a:r>
            <a:r>
              <a:rPr kumimoji="0" lang="en-US" altLang="ko-KR" sz="1000"/>
              <a:t>: 1</a:t>
            </a:r>
          </a:p>
        </p:txBody>
      </p:sp>
      <p:sp>
        <p:nvSpPr>
          <p:cNvPr id="3099" name="Rectangle 9"/>
          <p:cNvSpPr>
            <a:spLocks noChangeArrowheads="1"/>
          </p:cNvSpPr>
          <p:nvPr/>
        </p:nvSpPr>
        <p:spPr bwMode="auto">
          <a:xfrm>
            <a:off x="2780108" y="2047878"/>
            <a:ext cx="1006082" cy="247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900" smtClean="0">
                <a:solidFill>
                  <a:srgbClr val="FF0000"/>
                </a:solidFill>
              </a:rPr>
              <a:t>COM1-</a:t>
            </a:r>
            <a:r>
              <a:rPr lang="en-US" altLang="ko-KR" sz="900" smtClean="0">
                <a:solidFill>
                  <a:srgbClr val="FF0000"/>
                </a:solidFill>
              </a:rPr>
              <a:t>ZigBee</a:t>
            </a:r>
            <a:endParaRPr kumimoji="0" lang="en-US" altLang="ko-KR" sz="900">
              <a:solidFill>
                <a:srgbClr val="FF0000"/>
              </a:solidFill>
            </a:endParaRPr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4143380" y="2047878"/>
            <a:ext cx="1006082" cy="247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900" smtClean="0">
                <a:solidFill>
                  <a:srgbClr val="FF0000"/>
                </a:solidFill>
              </a:rPr>
              <a:t>COM1-</a:t>
            </a:r>
            <a:r>
              <a:rPr lang="en-US" altLang="ko-KR" sz="900" smtClean="0">
                <a:solidFill>
                  <a:srgbClr val="FF0000"/>
                </a:solidFill>
              </a:rPr>
              <a:t>ZigBee</a:t>
            </a:r>
            <a:endParaRPr kumimoji="0" lang="en-US" altLang="ko-KR" sz="900">
              <a:solidFill>
                <a:srgbClr val="FF0000"/>
              </a:solidFill>
            </a:endParaRPr>
          </a:p>
        </p:txBody>
      </p:sp>
      <p:cxnSp>
        <p:nvCxnSpPr>
          <p:cNvPr id="32" name="직선 화살표 연결선 31"/>
          <p:cNvCxnSpPr/>
          <p:nvPr/>
        </p:nvCxnSpPr>
        <p:spPr>
          <a:xfrm rot="5400000">
            <a:off x="5180025" y="3473464"/>
            <a:ext cx="500066" cy="1588"/>
          </a:xfrm>
          <a:prstGeom prst="straightConnector1">
            <a:avLst/>
          </a:prstGeom>
          <a:ln w="3175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5411402" y="3329529"/>
            <a:ext cx="946556" cy="25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ko-KR" altLang="en-US" sz="900" smtClean="0"/>
              <a:t>매 </a:t>
            </a:r>
            <a:r>
              <a:rPr lang="en-US" altLang="ko-KR" sz="900" smtClean="0"/>
              <a:t>2</a:t>
            </a:r>
            <a:r>
              <a:rPr kumimoji="0" lang="en-US" altLang="ko-KR" sz="900" smtClean="0"/>
              <a:t>00mS </a:t>
            </a:r>
            <a:r>
              <a:rPr kumimoji="0" lang="ko-KR" altLang="en-US" sz="900" smtClean="0"/>
              <a:t>마다</a:t>
            </a:r>
            <a:endParaRPr kumimoji="0" lang="ko-KR" altLang="en-US" sz="900"/>
          </a:p>
        </p:txBody>
      </p:sp>
      <p:sp>
        <p:nvSpPr>
          <p:cNvPr id="34" name="TextBox 33"/>
          <p:cNvSpPr txBox="1"/>
          <p:nvPr/>
        </p:nvSpPr>
        <p:spPr>
          <a:xfrm>
            <a:off x="214290" y="214283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>
                <a:solidFill>
                  <a:schemeClr val="accent1"/>
                </a:solidFill>
              </a:rPr>
              <a:t>통신</a:t>
            </a:r>
            <a:r>
              <a:rPr lang="en-US" altLang="ko-KR" smtClean="0">
                <a:solidFill>
                  <a:schemeClr val="accent1"/>
                </a:solidFill>
              </a:rPr>
              <a:t> </a:t>
            </a:r>
            <a:r>
              <a:rPr lang="ko-KR" altLang="en-US" smtClean="0">
                <a:solidFill>
                  <a:schemeClr val="accent1"/>
                </a:solidFill>
              </a:rPr>
              <a:t>프로토콜 설명</a:t>
            </a:r>
            <a:endParaRPr lang="ko-KR" altLang="en-US">
              <a:solidFill>
                <a:schemeClr val="accent1"/>
              </a:solidFill>
            </a:endParaRPr>
          </a:p>
        </p:txBody>
      </p:sp>
      <p:sp>
        <p:nvSpPr>
          <p:cNvPr id="38" name="타원 37"/>
          <p:cNvSpPr/>
          <p:nvPr/>
        </p:nvSpPr>
        <p:spPr>
          <a:xfrm>
            <a:off x="947720" y="3286116"/>
            <a:ext cx="214314" cy="214314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1304910" y="2428860"/>
            <a:ext cx="1214446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altLang="ko-KR" sz="900" smtClean="0"/>
              <a:t>PD6,7_LED OFF</a:t>
            </a:r>
            <a:endParaRPr kumimoji="0" lang="en-US" altLang="ko-KR" sz="900"/>
          </a:p>
        </p:txBody>
      </p:sp>
      <p:cxnSp>
        <p:nvCxnSpPr>
          <p:cNvPr id="40" name="직선 화살표 연결선 39"/>
          <p:cNvCxnSpPr/>
          <p:nvPr/>
        </p:nvCxnSpPr>
        <p:spPr>
          <a:xfrm rot="10800000" flipV="1">
            <a:off x="1162034" y="2614596"/>
            <a:ext cx="1357322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타원 40"/>
          <p:cNvSpPr/>
          <p:nvPr/>
        </p:nvSpPr>
        <p:spPr>
          <a:xfrm>
            <a:off x="947720" y="2500297"/>
            <a:ext cx="214314" cy="214314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1304910" y="4214810"/>
            <a:ext cx="1214446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altLang="ko-KR" sz="900" smtClean="0"/>
              <a:t>PD7_LED ON(</a:t>
            </a:r>
            <a:r>
              <a:rPr lang="ko-KR" altLang="en-US" sz="900" smtClean="0"/>
              <a:t>정상</a:t>
            </a:r>
            <a:r>
              <a:rPr lang="en-US" altLang="ko-KR" sz="900" smtClean="0"/>
              <a:t>)</a:t>
            </a:r>
            <a:endParaRPr kumimoji="0" lang="en-US" altLang="ko-KR" sz="900"/>
          </a:p>
        </p:txBody>
      </p:sp>
      <p:cxnSp>
        <p:nvCxnSpPr>
          <p:cNvPr id="45" name="직선 화살표 연결선 44"/>
          <p:cNvCxnSpPr/>
          <p:nvPr/>
        </p:nvCxnSpPr>
        <p:spPr>
          <a:xfrm rot="10800000" flipV="1">
            <a:off x="1162034" y="4400546"/>
            <a:ext cx="1357322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타원 46"/>
          <p:cNvSpPr/>
          <p:nvPr/>
        </p:nvSpPr>
        <p:spPr>
          <a:xfrm>
            <a:off x="947720" y="4286247"/>
            <a:ext cx="214314" cy="214314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3"/>
          <p:cNvSpPr txBox="1">
            <a:spLocks noChangeArrowheads="1"/>
          </p:cNvSpPr>
          <p:nvPr/>
        </p:nvSpPr>
        <p:spPr bwMode="auto">
          <a:xfrm>
            <a:off x="295276" y="285720"/>
            <a:ext cx="2419344" cy="34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kumimoji="0" lang="en-US" altLang="ko-KR" sz="1200">
                <a:solidFill>
                  <a:srgbClr val="000000"/>
                </a:solidFill>
              </a:rPr>
              <a:t>3. </a:t>
            </a:r>
            <a:r>
              <a:rPr kumimoji="0" lang="ko-KR" altLang="en-US" sz="1200">
                <a:solidFill>
                  <a:srgbClr val="000000"/>
                </a:solidFill>
              </a:rPr>
              <a:t>통신 프로토콜 사양</a:t>
            </a:r>
            <a:endParaRPr kumimoji="0" lang="ko-KR" altLang="en-US" sz="1200"/>
          </a:p>
        </p:txBody>
      </p:sp>
      <p:graphicFrame>
        <p:nvGraphicFramePr>
          <p:cNvPr id="15" name="Group 148"/>
          <p:cNvGraphicFramePr>
            <a:graphicFrameLocks noGrp="1"/>
          </p:cNvGraphicFramePr>
          <p:nvPr/>
        </p:nvGraphicFramePr>
        <p:xfrm>
          <a:off x="726261" y="935800"/>
          <a:ext cx="2713455" cy="731520"/>
        </p:xfrm>
        <a:graphic>
          <a:graphicData uri="http://schemas.openxmlformats.org/drawingml/2006/table">
            <a:tbl>
              <a:tblPr/>
              <a:tblGrid>
                <a:gridCol w="463403"/>
                <a:gridCol w="548793"/>
                <a:gridCol w="548793"/>
                <a:gridCol w="548793"/>
                <a:gridCol w="603673"/>
              </a:tblGrid>
              <a:tr h="4359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STX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NUM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CMD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LRC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(2)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ETX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02H</a:t>
                      </a:r>
                    </a:p>
                  </a:txBody>
                  <a:tcPr marL="68580" marR="68580" marT="60960" marB="609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‘9’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‘R’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“##”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03H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1" name="Rectangle 59"/>
          <p:cNvSpPr>
            <a:spLocks noChangeArrowheads="1"/>
          </p:cNvSpPr>
          <p:nvPr/>
        </p:nvSpPr>
        <p:spPr bwMode="auto">
          <a:xfrm>
            <a:off x="500042" y="571472"/>
            <a:ext cx="24497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 smtClean="0"/>
              <a:t>1. </a:t>
            </a:r>
            <a:r>
              <a:rPr kumimoji="0" lang="en-US" altLang="ko-KR" sz="1000"/>
              <a:t>Slave </a:t>
            </a:r>
            <a:r>
              <a:rPr kumimoji="0" lang="ko-KR" altLang="en-US" sz="1000"/>
              <a:t>데이터 요구</a:t>
            </a:r>
            <a:r>
              <a:rPr kumimoji="0" lang="en-US" altLang="ko-KR" sz="1000"/>
              <a:t>(Master -&gt; Slave)</a:t>
            </a:r>
          </a:p>
        </p:txBody>
      </p:sp>
      <p:sp>
        <p:nvSpPr>
          <p:cNvPr id="4122" name="Rectangle 240"/>
          <p:cNvSpPr>
            <a:spLocks noChangeArrowheads="1"/>
          </p:cNvSpPr>
          <p:nvPr/>
        </p:nvSpPr>
        <p:spPr bwMode="auto">
          <a:xfrm>
            <a:off x="642918" y="1714488"/>
            <a:ext cx="413980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STX    : </a:t>
            </a:r>
            <a:r>
              <a:rPr kumimoji="0" lang="ko-KR" altLang="en-US" sz="1000"/>
              <a:t>프레임 시작 </a:t>
            </a:r>
            <a:r>
              <a:rPr kumimoji="0" lang="en-US" altLang="ko-KR" sz="1000"/>
              <a:t>02H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NUM   : SLAVE </a:t>
            </a:r>
            <a:r>
              <a:rPr kumimoji="0" lang="ko-KR" altLang="en-US" sz="1000"/>
              <a:t>번호</a:t>
            </a:r>
            <a:r>
              <a:rPr kumimoji="0" lang="en-US" altLang="ko-KR" sz="1000"/>
              <a:t>(‘1’ - ‘2’)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CMD   : </a:t>
            </a:r>
            <a:r>
              <a:rPr kumimoji="0" lang="ko-KR" altLang="en-US" sz="1000"/>
              <a:t>데이터 요구 </a:t>
            </a:r>
            <a:r>
              <a:rPr kumimoji="0" lang="en-US" altLang="ko-KR" sz="1000"/>
              <a:t>COMMAND ‘R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LRC    : STX – CMD</a:t>
            </a:r>
            <a:r>
              <a:rPr kumimoji="0" lang="ko-KR" altLang="en-US" sz="1000"/>
              <a:t>까지의 </a:t>
            </a:r>
            <a:r>
              <a:rPr kumimoji="0" lang="en-US" altLang="ko-KR" sz="1000"/>
              <a:t>XOR </a:t>
            </a:r>
            <a:r>
              <a:rPr kumimoji="0" lang="ko-KR" altLang="en-US" sz="1000"/>
              <a:t>데이터 </a:t>
            </a:r>
            <a:r>
              <a:rPr kumimoji="0" lang="en-US" altLang="ko-KR" sz="1000"/>
              <a:t>HEX</a:t>
            </a:r>
            <a:r>
              <a:rPr kumimoji="0" lang="ko-KR" altLang="en-US" sz="1000"/>
              <a:t>형 </a:t>
            </a:r>
            <a:r>
              <a:rPr kumimoji="0" lang="en-US" altLang="ko-KR" sz="1000"/>
              <a:t>ASCII(“00” – “FF”)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ETX    : </a:t>
            </a:r>
            <a:r>
              <a:rPr kumimoji="0" lang="ko-KR" altLang="en-US" sz="1000"/>
              <a:t>프레임 끝 </a:t>
            </a:r>
            <a:r>
              <a:rPr kumimoji="0" lang="en-US" altLang="ko-KR" sz="1000"/>
              <a:t>03H</a:t>
            </a:r>
          </a:p>
        </p:txBody>
      </p:sp>
      <p:graphicFrame>
        <p:nvGraphicFramePr>
          <p:cNvPr id="18" name="Group 148"/>
          <p:cNvGraphicFramePr>
            <a:graphicFrameLocks noGrp="1"/>
          </p:cNvGraphicFramePr>
          <p:nvPr/>
        </p:nvGraphicFramePr>
        <p:xfrm>
          <a:off x="790583" y="2979219"/>
          <a:ext cx="3184923" cy="894080"/>
        </p:xfrm>
        <a:graphic>
          <a:graphicData uri="http://schemas.openxmlformats.org/drawingml/2006/table">
            <a:tbl>
              <a:tblPr/>
              <a:tblGrid>
                <a:gridCol w="452419"/>
                <a:gridCol w="535785"/>
                <a:gridCol w="535785"/>
                <a:gridCol w="589364"/>
                <a:gridCol w="535785"/>
                <a:gridCol w="535785"/>
              </a:tblGrid>
              <a:tr h="568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STX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NUM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CMD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데이터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(4)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LRC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(2)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ETX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(1)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02H</a:t>
                      </a:r>
                    </a:p>
                  </a:txBody>
                  <a:tcPr marL="68580" marR="68580" marT="60960" marB="609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‘9’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‘R’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“9999”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“##”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03H</a:t>
                      </a:r>
                    </a:p>
                  </a:txBody>
                  <a:tcPr marL="68580" marR="68580" marT="60960" marB="609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46" name="Rectangle 59"/>
          <p:cNvSpPr>
            <a:spLocks noChangeArrowheads="1"/>
          </p:cNvSpPr>
          <p:nvPr/>
        </p:nvSpPr>
        <p:spPr bwMode="auto">
          <a:xfrm>
            <a:off x="575080" y="2643174"/>
            <a:ext cx="27847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 smtClean="0"/>
              <a:t>2. </a:t>
            </a:r>
            <a:r>
              <a:rPr kumimoji="0" lang="en-US" altLang="ko-KR" sz="1000"/>
              <a:t>Slave </a:t>
            </a:r>
            <a:r>
              <a:rPr kumimoji="0" lang="ko-KR" altLang="en-US" sz="1000"/>
              <a:t>데이터 요구 응답</a:t>
            </a:r>
            <a:r>
              <a:rPr kumimoji="0" lang="en-US" altLang="ko-KR" sz="1000"/>
              <a:t>(Master  &lt;- Slave)</a:t>
            </a:r>
          </a:p>
        </p:txBody>
      </p:sp>
      <p:sp>
        <p:nvSpPr>
          <p:cNvPr id="4147" name="Rectangle 240"/>
          <p:cNvSpPr>
            <a:spLocks noChangeArrowheads="1"/>
          </p:cNvSpPr>
          <p:nvPr/>
        </p:nvSpPr>
        <p:spPr bwMode="auto">
          <a:xfrm>
            <a:off x="707240" y="3891503"/>
            <a:ext cx="43648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STX    : </a:t>
            </a:r>
            <a:r>
              <a:rPr kumimoji="0" lang="ko-KR" altLang="en-US" sz="1000"/>
              <a:t>프레임 시작 </a:t>
            </a:r>
            <a:r>
              <a:rPr kumimoji="0" lang="en-US" altLang="ko-KR" sz="1000"/>
              <a:t>02H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NUM   : SLAVE </a:t>
            </a:r>
            <a:r>
              <a:rPr kumimoji="0" lang="ko-KR" altLang="en-US" sz="1000"/>
              <a:t>번호</a:t>
            </a:r>
            <a:r>
              <a:rPr kumimoji="0" lang="en-US" altLang="ko-KR" sz="1000"/>
              <a:t>(‘1’ - ‘2’)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CMD   : </a:t>
            </a:r>
            <a:r>
              <a:rPr kumimoji="0" lang="ko-KR" altLang="en-US" sz="1000"/>
              <a:t>데이터 요구 </a:t>
            </a:r>
            <a:r>
              <a:rPr kumimoji="0" lang="en-US" altLang="ko-KR" sz="1000"/>
              <a:t>COMMAND ‘R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ko-KR" altLang="en-US" sz="1000"/>
              <a:t>데이터 </a:t>
            </a:r>
            <a:r>
              <a:rPr kumimoji="0" lang="en-US" altLang="ko-KR" sz="1000"/>
              <a:t>: </a:t>
            </a:r>
            <a:r>
              <a:rPr kumimoji="0" lang="ko-KR" altLang="en-US" sz="1000"/>
              <a:t>각</a:t>
            </a:r>
            <a:r>
              <a:rPr kumimoji="0" lang="en-US" altLang="ko-KR" sz="1000"/>
              <a:t> SLAVE</a:t>
            </a:r>
            <a:r>
              <a:rPr kumimoji="0" lang="ko-KR" altLang="en-US" sz="1000"/>
              <a:t>에서 임의로 생성한 카운터 데이터</a:t>
            </a:r>
            <a:r>
              <a:rPr kumimoji="0" lang="en-US" altLang="ko-KR" sz="1000"/>
              <a:t> “0000” – “9999”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LRC    : STX – </a:t>
            </a:r>
            <a:r>
              <a:rPr kumimoji="0" lang="ko-KR" altLang="en-US" sz="1000"/>
              <a:t>데이터 까지의 </a:t>
            </a:r>
            <a:r>
              <a:rPr kumimoji="0" lang="en-US" altLang="ko-KR" sz="1000"/>
              <a:t>XOR </a:t>
            </a:r>
            <a:r>
              <a:rPr kumimoji="0" lang="ko-KR" altLang="en-US" sz="1000"/>
              <a:t>데이터 </a:t>
            </a:r>
            <a:r>
              <a:rPr kumimoji="0" lang="en-US" altLang="ko-KR" sz="1000"/>
              <a:t>HEX</a:t>
            </a:r>
            <a:r>
              <a:rPr kumimoji="0" lang="ko-KR" altLang="en-US" sz="1000"/>
              <a:t>형 </a:t>
            </a:r>
            <a:r>
              <a:rPr kumimoji="0" lang="en-US" altLang="ko-KR" sz="1000"/>
              <a:t>ASCII(“00” – “FF”)</a:t>
            </a:r>
          </a:p>
          <a:p>
            <a:pPr>
              <a:tabLst>
                <a:tab pos="508000" algn="r"/>
                <a:tab pos="2700338" algn="ctr"/>
                <a:tab pos="5400675" algn="r"/>
              </a:tabLst>
            </a:pPr>
            <a:r>
              <a:rPr kumimoji="0" lang="en-US" altLang="ko-KR" sz="1000"/>
              <a:t>ETX    : </a:t>
            </a:r>
            <a:r>
              <a:rPr kumimoji="0" lang="ko-KR" altLang="en-US" sz="1000"/>
              <a:t>프레임 끝 </a:t>
            </a:r>
            <a:r>
              <a:rPr kumimoji="0" lang="en-US" altLang="ko-KR" sz="1000"/>
              <a:t>03H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2627</TotalTime>
  <Words>557</Words>
  <Application>Microsoft Office PowerPoint</Application>
  <PresentationFormat>화면 슬라이드 쇼(4:3)</PresentationFormat>
  <Paragraphs>217</Paragraphs>
  <Slides>7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HCD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LCK</dc:creator>
  <cp:lastModifiedBy>DSparts</cp:lastModifiedBy>
  <cp:revision>352</cp:revision>
  <dcterms:created xsi:type="dcterms:W3CDTF">2008-08-22T10:40:58Z</dcterms:created>
  <dcterms:modified xsi:type="dcterms:W3CDTF">2013-01-24T02:24:28Z</dcterms:modified>
</cp:coreProperties>
</file>